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3"/>
  </p:notesMasterIdLst>
  <p:sldIdLst>
    <p:sldId id="256" r:id="rId2"/>
    <p:sldId id="332" r:id="rId3"/>
    <p:sldId id="261" r:id="rId4"/>
    <p:sldId id="327" r:id="rId5"/>
    <p:sldId id="343" r:id="rId6"/>
    <p:sldId id="345" r:id="rId7"/>
    <p:sldId id="333" r:id="rId8"/>
    <p:sldId id="338" r:id="rId9"/>
    <p:sldId id="330" r:id="rId10"/>
    <p:sldId id="339" r:id="rId11"/>
    <p:sldId id="340" r:id="rId12"/>
    <p:sldId id="341" r:id="rId13"/>
    <p:sldId id="351" r:id="rId14"/>
    <p:sldId id="335" r:id="rId15"/>
    <p:sldId id="344" r:id="rId16"/>
    <p:sldId id="350" r:id="rId17"/>
    <p:sldId id="342" r:id="rId18"/>
    <p:sldId id="334" r:id="rId19"/>
    <p:sldId id="346" r:id="rId20"/>
    <p:sldId id="348" r:id="rId21"/>
    <p:sldId id="260" r:id="rId22"/>
  </p:sldIdLst>
  <p:sldSz cx="9144000" cy="5143500" type="screen16x9"/>
  <p:notesSz cx="6858000" cy="9144000"/>
  <p:embeddedFontLst>
    <p:embeddedFont>
      <p:font typeface="Cambria Math" panose="02040503050406030204" pitchFamily="18" charset="0"/>
      <p:regular r:id="rId24"/>
    </p:embeddedFont>
    <p:embeddedFont>
      <p:font typeface="Lato" panose="020F0502020204030203" pitchFamily="34" charset="0"/>
      <p:regular r:id="rId25"/>
      <p:bold r:id="rId26"/>
      <p:italic r:id="rId27"/>
      <p:boldItalic r:id="rId28"/>
    </p:embeddedFont>
    <p:embeddedFont>
      <p:font typeface="Proxima Nova" panose="020B0604020202020204" charset="0"/>
      <p:regular r:id="rId29"/>
      <p:bold r:id="rId30"/>
      <p:italic r:id="rId31"/>
      <p:boldItalic r:id="rId32"/>
    </p:embeddedFont>
    <p:embeddedFont>
      <p:font typeface="Quattrocento Sans" panose="020B05020500000200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9D"/>
    <a:srgbClr val="313131"/>
    <a:srgbClr val="FF965A"/>
    <a:srgbClr val="4F75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0A0D0-A3FF-43D7-9F90-0771143FEF0A}" v="1" dt="2025-06-09T07:51:49.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6" autoAdjust="0"/>
    <p:restoredTop sz="94660"/>
  </p:normalViewPr>
  <p:slideViewPr>
    <p:cSldViewPr snapToGrid="0">
      <p:cViewPr varScale="1">
        <p:scale>
          <a:sx n="114" d="100"/>
          <a:sy n="114"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kmal Farouqi" userId="e4f78791bd2de569" providerId="LiveId" clId="{1E40A0D0-A3FF-43D7-9F90-0771143FEF0A}"/>
    <pc:docChg chg="custSel delSld modSld">
      <pc:chgData name="Muhammad Akmal Farouqi" userId="e4f78791bd2de569" providerId="LiveId" clId="{1E40A0D0-A3FF-43D7-9F90-0771143FEF0A}" dt="2025-06-09T07:51:51.813" v="2" actId="478"/>
      <pc:docMkLst>
        <pc:docMk/>
      </pc:docMkLst>
      <pc:sldChg chg="addSp delSp modSp mod">
        <pc:chgData name="Muhammad Akmal Farouqi" userId="e4f78791bd2de569" providerId="LiveId" clId="{1E40A0D0-A3FF-43D7-9F90-0771143FEF0A}" dt="2025-06-09T07:51:51.813" v="2" actId="478"/>
        <pc:sldMkLst>
          <pc:docMk/>
          <pc:sldMk cId="0" sldId="256"/>
        </pc:sldMkLst>
        <pc:spChg chg="add mod">
          <ac:chgData name="Muhammad Akmal Farouqi" userId="e4f78791bd2de569" providerId="LiveId" clId="{1E40A0D0-A3FF-43D7-9F90-0771143FEF0A}" dt="2025-06-09T07:51:51.813" v="2" actId="478"/>
          <ac:spMkLst>
            <pc:docMk/>
            <pc:sldMk cId="0" sldId="256"/>
            <ac:spMk id="3" creationId="{2A60EADA-066A-F15B-68C2-54C8852975B2}"/>
          </ac:spMkLst>
        </pc:spChg>
        <pc:spChg chg="mod">
          <ac:chgData name="Muhammad Akmal Farouqi" userId="e4f78791bd2de569" providerId="LiveId" clId="{1E40A0D0-A3FF-43D7-9F90-0771143FEF0A}" dt="2025-06-09T07:51:49.418" v="1"/>
          <ac:spMkLst>
            <pc:docMk/>
            <pc:sldMk cId="0" sldId="256"/>
            <ac:spMk id="108" creationId="{00000000-0000-0000-0000-000000000000}"/>
          </ac:spMkLst>
        </pc:spChg>
        <pc:spChg chg="del">
          <ac:chgData name="Muhammad Akmal Farouqi" userId="e4f78791bd2de569" providerId="LiveId" clId="{1E40A0D0-A3FF-43D7-9F90-0771143FEF0A}" dt="2025-06-09T07:51:51.813" v="2" actId="478"/>
          <ac:spMkLst>
            <pc:docMk/>
            <pc:sldMk cId="0" sldId="256"/>
            <ac:spMk id="111" creationId="{00000000-0000-0000-0000-000000000000}"/>
          </ac:spMkLst>
        </pc:spChg>
      </pc:sldChg>
      <pc:sldChg chg="del">
        <pc:chgData name="Muhammad Akmal Farouqi" userId="e4f78791bd2de569" providerId="LiveId" clId="{1E40A0D0-A3FF-43D7-9F90-0771143FEF0A}" dt="2025-06-09T07:51:13.576" v="0" actId="47"/>
        <pc:sldMkLst>
          <pc:docMk/>
          <pc:sldMk cId="2351479288" sldId="336"/>
        </pc:sldMkLst>
      </pc:sldChg>
      <pc:sldChg chg="del">
        <pc:chgData name="Muhammad Akmal Farouqi" userId="e4f78791bd2de569" providerId="LiveId" clId="{1E40A0D0-A3FF-43D7-9F90-0771143FEF0A}" dt="2025-06-09T07:51:13.576" v="0" actId="47"/>
        <pc:sldMkLst>
          <pc:docMk/>
          <pc:sldMk cId="3678948650" sldId="337"/>
        </pc:sldMkLst>
      </pc:sldChg>
      <pc:sldChg chg="del">
        <pc:chgData name="Muhammad Akmal Farouqi" userId="e4f78791bd2de569" providerId="LiveId" clId="{1E40A0D0-A3FF-43D7-9F90-0771143FEF0A}" dt="2025-06-09T07:51:13.576" v="0" actId="47"/>
        <pc:sldMkLst>
          <pc:docMk/>
          <pc:sldMk cId="69155384" sldId="349"/>
        </pc:sldMkLst>
      </pc:sldChg>
    </pc:docChg>
  </pc:docChgLst>
  <pc:docChgLst>
    <pc:chgData name="Muhammad Akmal Farouqi" userId="e4f78791bd2de569" providerId="LiveId" clId="{1AF57758-D7FD-47BB-B77F-0918B1F290B2}"/>
    <pc:docChg chg="undo redo custSel addSld delSld modSld sldOrd">
      <pc:chgData name="Muhammad Akmal Farouqi" userId="e4f78791bd2de569" providerId="LiveId" clId="{1AF57758-D7FD-47BB-B77F-0918B1F290B2}" dt="2024-10-19T06:12:29.758" v="7567" actId="1076"/>
      <pc:docMkLst>
        <pc:docMk/>
      </pc:docMkLst>
      <pc:sldChg chg="modSp mod">
        <pc:chgData name="Muhammad Akmal Farouqi" userId="e4f78791bd2de569" providerId="LiveId" clId="{1AF57758-D7FD-47BB-B77F-0918B1F290B2}" dt="2024-10-16T08:32:58.462" v="49" actId="14100"/>
        <pc:sldMkLst>
          <pc:docMk/>
          <pc:sldMk cId="0" sldId="256"/>
        </pc:sldMkLst>
      </pc:sldChg>
      <pc:sldChg chg="add del">
        <pc:chgData name="Muhammad Akmal Farouqi" userId="e4f78791bd2de569" providerId="LiveId" clId="{1AF57758-D7FD-47BB-B77F-0918B1F290B2}" dt="2024-10-18T10:29:33.107" v="4912" actId="47"/>
        <pc:sldMkLst>
          <pc:docMk/>
          <pc:sldMk cId="0" sldId="260"/>
        </pc:sldMkLst>
      </pc:sldChg>
      <pc:sldChg chg="addSp delSp modSp mod">
        <pc:chgData name="Muhammad Akmal Farouqi" userId="e4f78791bd2de569" providerId="LiveId" clId="{1AF57758-D7FD-47BB-B77F-0918B1F290B2}" dt="2024-10-16T10:28:19.832" v="826" actId="20577"/>
        <pc:sldMkLst>
          <pc:docMk/>
          <pc:sldMk cId="2331083845" sldId="261"/>
        </pc:sldMkLst>
      </pc:sldChg>
      <pc:sldChg chg="addSp delSp modSp mod">
        <pc:chgData name="Muhammad Akmal Farouqi" userId="e4f78791bd2de569" providerId="LiveId" clId="{1AF57758-D7FD-47BB-B77F-0918B1F290B2}" dt="2024-10-18T10:17:13.500" v="4256" actId="21"/>
        <pc:sldMkLst>
          <pc:docMk/>
          <pc:sldMk cId="69222642" sldId="327"/>
        </pc:sldMkLst>
      </pc:sldChg>
      <pc:sldChg chg="del">
        <pc:chgData name="Muhammad Akmal Farouqi" userId="e4f78791bd2de569" providerId="LiveId" clId="{1AF57758-D7FD-47BB-B77F-0918B1F290B2}" dt="2024-10-18T10:29:29.872" v="4910" actId="47"/>
        <pc:sldMkLst>
          <pc:docMk/>
          <pc:sldMk cId="1833806858" sldId="328"/>
        </pc:sldMkLst>
      </pc:sldChg>
      <pc:sldChg chg="del">
        <pc:chgData name="Muhammad Akmal Farouqi" userId="e4f78791bd2de569" providerId="LiveId" clId="{1AF57758-D7FD-47BB-B77F-0918B1F290B2}" dt="2024-10-18T10:29:29.872" v="4910" actId="47"/>
        <pc:sldMkLst>
          <pc:docMk/>
          <pc:sldMk cId="2659352110" sldId="329"/>
        </pc:sldMkLst>
      </pc:sldChg>
      <pc:sldChg chg="addSp delSp modSp mod">
        <pc:chgData name="Muhammad Akmal Farouqi" userId="e4f78791bd2de569" providerId="LiveId" clId="{1AF57758-D7FD-47BB-B77F-0918B1F290B2}" dt="2024-10-18T09:06:52.597" v="2618" actId="1076"/>
        <pc:sldMkLst>
          <pc:docMk/>
          <pc:sldMk cId="10267991" sldId="330"/>
        </pc:sldMkLst>
      </pc:sldChg>
      <pc:sldChg chg="del">
        <pc:chgData name="Muhammad Akmal Farouqi" userId="e4f78791bd2de569" providerId="LiveId" clId="{1AF57758-D7FD-47BB-B77F-0918B1F290B2}" dt="2024-10-18T10:29:29.872" v="4910" actId="47"/>
        <pc:sldMkLst>
          <pc:docMk/>
          <pc:sldMk cId="591344556" sldId="331"/>
        </pc:sldMkLst>
      </pc:sldChg>
      <pc:sldChg chg="modSp new mod">
        <pc:chgData name="Muhammad Akmal Farouqi" userId="e4f78791bd2de569" providerId="LiveId" clId="{1AF57758-D7FD-47BB-B77F-0918B1F290B2}" dt="2024-10-16T08:42:57.214" v="135" actId="1076"/>
        <pc:sldMkLst>
          <pc:docMk/>
          <pc:sldMk cId="3094971482" sldId="332"/>
        </pc:sldMkLst>
      </pc:sldChg>
      <pc:sldChg chg="modSp add mod">
        <pc:chgData name="Muhammad Akmal Farouqi" userId="e4f78791bd2de569" providerId="LiveId" clId="{1AF57758-D7FD-47BB-B77F-0918B1F290B2}" dt="2024-10-18T09:04:25.799" v="2567" actId="20577"/>
        <pc:sldMkLst>
          <pc:docMk/>
          <pc:sldMk cId="1160010133" sldId="333"/>
        </pc:sldMkLst>
      </pc:sldChg>
      <pc:sldChg chg="modSp add mod ord">
        <pc:chgData name="Muhammad Akmal Farouqi" userId="e4f78791bd2de569" providerId="LiveId" clId="{1AF57758-D7FD-47BB-B77F-0918B1F290B2}" dt="2024-10-17T03:36:25.772" v="1834"/>
        <pc:sldMkLst>
          <pc:docMk/>
          <pc:sldMk cId="140675700" sldId="334"/>
        </pc:sldMkLst>
      </pc:sldChg>
      <pc:sldChg chg="modSp add mod ord">
        <pc:chgData name="Muhammad Akmal Farouqi" userId="e4f78791bd2de569" providerId="LiveId" clId="{1AF57758-D7FD-47BB-B77F-0918B1F290B2}" dt="2024-10-17T03:36:37.020" v="1838"/>
        <pc:sldMkLst>
          <pc:docMk/>
          <pc:sldMk cId="8728961" sldId="335"/>
        </pc:sldMkLst>
      </pc:sldChg>
      <pc:sldChg chg="modSp add mod">
        <pc:chgData name="Muhammad Akmal Farouqi" userId="e4f78791bd2de569" providerId="LiveId" clId="{1AF57758-D7FD-47BB-B77F-0918B1F290B2}" dt="2024-10-17T03:36:33.182" v="1836"/>
        <pc:sldMkLst>
          <pc:docMk/>
          <pc:sldMk cId="2351479288" sldId="336"/>
        </pc:sldMkLst>
      </pc:sldChg>
      <pc:sldChg chg="addSp delSp modSp add mod">
        <pc:chgData name="Muhammad Akmal Farouqi" userId="e4f78791bd2de569" providerId="LiveId" clId="{1AF57758-D7FD-47BB-B77F-0918B1F290B2}" dt="2024-10-19T06:12:29.758" v="7567" actId="1076"/>
        <pc:sldMkLst>
          <pc:docMk/>
          <pc:sldMk cId="3678948650" sldId="337"/>
        </pc:sldMkLst>
      </pc:sldChg>
      <pc:sldChg chg="modSp add mod ord">
        <pc:chgData name="Muhammad Akmal Farouqi" userId="e4f78791bd2de569" providerId="LiveId" clId="{1AF57758-D7FD-47BB-B77F-0918B1F290B2}" dt="2024-10-18T08:55:13.140" v="2195"/>
        <pc:sldMkLst>
          <pc:docMk/>
          <pc:sldMk cId="3551864162" sldId="338"/>
        </pc:sldMkLst>
      </pc:sldChg>
      <pc:sldChg chg="addSp delSp modSp add del mod">
        <pc:chgData name="Muhammad Akmal Farouqi" userId="e4f78791bd2de569" providerId="LiveId" clId="{1AF57758-D7FD-47BB-B77F-0918B1F290B2}" dt="2024-10-18T09:11:37.544" v="2679" actId="1076"/>
        <pc:sldMkLst>
          <pc:docMk/>
          <pc:sldMk cId="2253851498" sldId="339"/>
        </pc:sldMkLst>
      </pc:sldChg>
      <pc:sldChg chg="addSp delSp modSp add mod">
        <pc:chgData name="Muhammad Akmal Farouqi" userId="e4f78791bd2de569" providerId="LiveId" clId="{1AF57758-D7FD-47BB-B77F-0918B1F290B2}" dt="2024-10-18T09:17:12.847" v="2746" actId="207"/>
        <pc:sldMkLst>
          <pc:docMk/>
          <pc:sldMk cId="3899222184" sldId="340"/>
        </pc:sldMkLst>
      </pc:sldChg>
      <pc:sldChg chg="addSp delSp modSp add mod">
        <pc:chgData name="Muhammad Akmal Farouqi" userId="e4f78791bd2de569" providerId="LiveId" clId="{1AF57758-D7FD-47BB-B77F-0918B1F290B2}" dt="2024-10-18T16:38:07.954" v="7108" actId="1076"/>
        <pc:sldMkLst>
          <pc:docMk/>
          <pc:sldMk cId="1426195232" sldId="341"/>
        </pc:sldMkLst>
      </pc:sldChg>
      <pc:sldChg chg="add del">
        <pc:chgData name="Muhammad Akmal Farouqi" userId="e4f78791bd2de569" providerId="LiveId" clId="{1AF57758-D7FD-47BB-B77F-0918B1F290B2}" dt="2024-10-18T09:32:16.447" v="2975" actId="47"/>
        <pc:sldMkLst>
          <pc:docMk/>
          <pc:sldMk cId="1124412387" sldId="342"/>
        </pc:sldMkLst>
      </pc:sldChg>
      <pc:sldChg chg="addSp delSp modSp add mod">
        <pc:chgData name="Muhammad Akmal Farouqi" userId="e4f78791bd2de569" providerId="LiveId" clId="{1AF57758-D7FD-47BB-B77F-0918B1F290B2}" dt="2024-10-18T10:45:05.022" v="5586" actId="14100"/>
        <pc:sldMkLst>
          <pc:docMk/>
          <pc:sldMk cId="4227938501" sldId="342"/>
        </pc:sldMkLst>
      </pc:sldChg>
      <pc:sldChg chg="addSp delSp modSp add mod">
        <pc:chgData name="Muhammad Akmal Farouqi" userId="e4f78791bd2de569" providerId="LiveId" clId="{1AF57758-D7FD-47BB-B77F-0918B1F290B2}" dt="2024-10-18T09:40:55.294" v="3252" actId="14100"/>
        <pc:sldMkLst>
          <pc:docMk/>
          <pc:sldMk cId="1746928168" sldId="343"/>
        </pc:sldMkLst>
      </pc:sldChg>
      <pc:sldChg chg="modSp add mod ord">
        <pc:chgData name="Muhammad Akmal Farouqi" userId="e4f78791bd2de569" providerId="LiveId" clId="{1AF57758-D7FD-47BB-B77F-0918B1F290B2}" dt="2024-10-18T16:23:15.133" v="7078" actId="20577"/>
        <pc:sldMkLst>
          <pc:docMk/>
          <pc:sldMk cId="3163686113" sldId="344"/>
        </pc:sldMkLst>
      </pc:sldChg>
      <pc:sldChg chg="addSp delSp modSp add mod ord">
        <pc:chgData name="Muhammad Akmal Farouqi" userId="e4f78791bd2de569" providerId="LiveId" clId="{1AF57758-D7FD-47BB-B77F-0918B1F290B2}" dt="2024-10-19T00:22:08.160" v="7314" actId="14100"/>
        <pc:sldMkLst>
          <pc:docMk/>
          <pc:sldMk cId="2084776146" sldId="345"/>
        </pc:sldMkLst>
      </pc:sldChg>
      <pc:sldChg chg="addSp delSp modSp add mod ord">
        <pc:chgData name="Muhammad Akmal Farouqi" userId="e4f78791bd2de569" providerId="LiveId" clId="{1AF57758-D7FD-47BB-B77F-0918B1F290B2}" dt="2024-10-19T01:31:12.505" v="7560" actId="1076"/>
        <pc:sldMkLst>
          <pc:docMk/>
          <pc:sldMk cId="72251447" sldId="346"/>
        </pc:sldMkLst>
      </pc:sldChg>
      <pc:sldChg chg="delSp modSp add del mod modShow">
        <pc:chgData name="Muhammad Akmal Farouqi" userId="e4f78791bd2de569" providerId="LiveId" clId="{1AF57758-D7FD-47BB-B77F-0918B1F290B2}" dt="2024-10-19T01:31:19.078" v="7561" actId="47"/>
        <pc:sldMkLst>
          <pc:docMk/>
          <pc:sldMk cId="2579948777" sldId="347"/>
        </pc:sldMkLst>
      </pc:sldChg>
      <pc:sldChg chg="addSp delSp modSp add mod">
        <pc:chgData name="Muhammad Akmal Farouqi" userId="e4f78791bd2de569" providerId="LiveId" clId="{1AF57758-D7FD-47BB-B77F-0918B1F290B2}" dt="2024-10-18T12:40:04.954" v="6230" actId="1076"/>
        <pc:sldMkLst>
          <pc:docMk/>
          <pc:sldMk cId="3512186571" sldId="348"/>
        </pc:sldMkLst>
      </pc:sldChg>
      <pc:sldChg chg="addSp delSp modSp add mod">
        <pc:chgData name="Muhammad Akmal Farouqi" userId="e4f78791bd2de569" providerId="LiveId" clId="{1AF57758-D7FD-47BB-B77F-0918B1F290B2}" dt="2024-10-18T16:19:07.584" v="7059" actId="20577"/>
        <pc:sldMkLst>
          <pc:docMk/>
          <pc:sldMk cId="69155384" sldId="349"/>
        </pc:sldMkLst>
      </pc:sldChg>
      <pc:sldChg chg="addSp delSp modSp add mod">
        <pc:chgData name="Muhammad Akmal Farouqi" userId="e4f78791bd2de569" providerId="LiveId" clId="{1AF57758-D7FD-47BB-B77F-0918B1F290B2}" dt="2024-10-18T16:49:59.284" v="7312" actId="123"/>
        <pc:sldMkLst>
          <pc:docMk/>
          <pc:sldMk cId="2812977429" sldId="350"/>
        </pc:sldMkLst>
      </pc:sldChg>
      <pc:sldChg chg="addSp delSp modSp add mod">
        <pc:chgData name="Muhammad Akmal Farouqi" userId="e4f78791bd2de569" providerId="LiveId" clId="{1AF57758-D7FD-47BB-B77F-0918B1F290B2}" dt="2024-10-19T00:30:10.059" v="7392" actId="1076"/>
        <pc:sldMkLst>
          <pc:docMk/>
          <pc:sldMk cId="19412484" sldId="351"/>
        </pc:sldMkLst>
      </pc:sldChg>
    </pc:docChg>
  </pc:docChgLst>
  <pc:docChgLst>
    <pc:chgData name="muheqi2001" userId="6c415505-3ab9-4ae7-915e-a09ee782599f" providerId="ADAL" clId="{442D60DF-98B2-4ADD-8CCA-E2AE341646A8}"/>
    <pc:docChg chg="undo redo custSel addSld delSld modSld">
      <pc:chgData name="muheqi2001" userId="6c415505-3ab9-4ae7-915e-a09ee782599f" providerId="ADAL" clId="{442D60DF-98B2-4ADD-8CCA-E2AE341646A8}" dt="2024-03-05T16:37:11.122" v="2061" actId="20577"/>
      <pc:docMkLst>
        <pc:docMk/>
      </pc:docMkLst>
      <pc:sldChg chg="addSp modSp mod">
        <pc:chgData name="muheqi2001" userId="6c415505-3ab9-4ae7-915e-a09ee782599f" providerId="ADAL" clId="{442D60DF-98B2-4ADD-8CCA-E2AE341646A8}" dt="2024-03-05T12:05:24.869" v="11" actId="255"/>
        <pc:sldMkLst>
          <pc:docMk/>
          <pc:sldMk cId="0" sldId="256"/>
        </pc:sldMkLst>
      </pc:sldChg>
      <pc:sldChg chg="del">
        <pc:chgData name="muheqi2001" userId="6c415505-3ab9-4ae7-915e-a09ee782599f" providerId="ADAL" clId="{442D60DF-98B2-4ADD-8CCA-E2AE341646A8}" dt="2024-03-05T15:33:17.839" v="1100" actId="47"/>
        <pc:sldMkLst>
          <pc:docMk/>
          <pc:sldMk cId="0" sldId="257"/>
        </pc:sldMkLst>
      </pc:sldChg>
      <pc:sldChg chg="del">
        <pc:chgData name="muheqi2001" userId="6c415505-3ab9-4ae7-915e-a09ee782599f" providerId="ADAL" clId="{442D60DF-98B2-4ADD-8CCA-E2AE341646A8}" dt="2024-03-05T15:33:17.839" v="1100" actId="47"/>
        <pc:sldMkLst>
          <pc:docMk/>
          <pc:sldMk cId="0" sldId="258"/>
        </pc:sldMkLst>
      </pc:sldChg>
      <pc:sldChg chg="addSp delSp modSp mod">
        <pc:chgData name="muheqi2001" userId="6c415505-3ab9-4ae7-915e-a09ee782599f" providerId="ADAL" clId="{442D60DF-98B2-4ADD-8CCA-E2AE341646A8}" dt="2024-03-05T13:58:30.926" v="771"/>
        <pc:sldMkLst>
          <pc:docMk/>
          <pc:sldMk cId="2331083845" sldId="261"/>
        </pc:sldMkLst>
      </pc:sldChg>
      <pc:sldChg chg="del">
        <pc:chgData name="muheqi2001" userId="6c415505-3ab9-4ae7-915e-a09ee782599f" providerId="ADAL" clId="{442D60DF-98B2-4ADD-8CCA-E2AE341646A8}" dt="2024-03-05T15:33:17.839" v="1100" actId="47"/>
        <pc:sldMkLst>
          <pc:docMk/>
          <pc:sldMk cId="3671505953" sldId="262"/>
        </pc:sldMkLst>
      </pc:sldChg>
      <pc:sldChg chg="del">
        <pc:chgData name="muheqi2001" userId="6c415505-3ab9-4ae7-915e-a09ee782599f" providerId="ADAL" clId="{442D60DF-98B2-4ADD-8CCA-E2AE341646A8}" dt="2024-03-05T15:33:17.839" v="1100" actId="47"/>
        <pc:sldMkLst>
          <pc:docMk/>
          <pc:sldMk cId="3562568188" sldId="263"/>
        </pc:sldMkLst>
      </pc:sldChg>
      <pc:sldChg chg="del">
        <pc:chgData name="muheqi2001" userId="6c415505-3ab9-4ae7-915e-a09ee782599f" providerId="ADAL" clId="{442D60DF-98B2-4ADD-8CCA-E2AE341646A8}" dt="2024-03-05T15:33:17.839" v="1100" actId="47"/>
        <pc:sldMkLst>
          <pc:docMk/>
          <pc:sldMk cId="3643742634" sldId="290"/>
        </pc:sldMkLst>
      </pc:sldChg>
      <pc:sldChg chg="del">
        <pc:chgData name="muheqi2001" userId="6c415505-3ab9-4ae7-915e-a09ee782599f" providerId="ADAL" clId="{442D60DF-98B2-4ADD-8CCA-E2AE341646A8}" dt="2024-03-05T15:33:17.839" v="1100" actId="47"/>
        <pc:sldMkLst>
          <pc:docMk/>
          <pc:sldMk cId="2647247643" sldId="320"/>
        </pc:sldMkLst>
      </pc:sldChg>
      <pc:sldChg chg="del">
        <pc:chgData name="muheqi2001" userId="6c415505-3ab9-4ae7-915e-a09ee782599f" providerId="ADAL" clId="{442D60DF-98B2-4ADD-8CCA-E2AE341646A8}" dt="2024-03-05T15:33:17.839" v="1100" actId="47"/>
        <pc:sldMkLst>
          <pc:docMk/>
          <pc:sldMk cId="2579736610" sldId="321"/>
        </pc:sldMkLst>
      </pc:sldChg>
      <pc:sldChg chg="del">
        <pc:chgData name="muheqi2001" userId="6c415505-3ab9-4ae7-915e-a09ee782599f" providerId="ADAL" clId="{442D60DF-98B2-4ADD-8CCA-E2AE341646A8}" dt="2024-03-05T15:33:17.839" v="1100" actId="47"/>
        <pc:sldMkLst>
          <pc:docMk/>
          <pc:sldMk cId="3201354853" sldId="325"/>
        </pc:sldMkLst>
      </pc:sldChg>
      <pc:sldChg chg="del">
        <pc:chgData name="muheqi2001" userId="6c415505-3ab9-4ae7-915e-a09ee782599f" providerId="ADAL" clId="{442D60DF-98B2-4ADD-8CCA-E2AE341646A8}" dt="2024-03-05T15:33:17.839" v="1100" actId="47"/>
        <pc:sldMkLst>
          <pc:docMk/>
          <pc:sldMk cId="4214886988" sldId="326"/>
        </pc:sldMkLst>
      </pc:sldChg>
      <pc:sldChg chg="addSp delSp modSp add mod">
        <pc:chgData name="muheqi2001" userId="6c415505-3ab9-4ae7-915e-a09ee782599f" providerId="ADAL" clId="{442D60DF-98B2-4ADD-8CCA-E2AE341646A8}" dt="2024-03-05T15:43:32.725" v="1118" actId="1076"/>
        <pc:sldMkLst>
          <pc:docMk/>
          <pc:sldMk cId="69222642" sldId="327"/>
        </pc:sldMkLst>
      </pc:sldChg>
      <pc:sldChg chg="addSp delSp modSp add mod">
        <pc:chgData name="muheqi2001" userId="6c415505-3ab9-4ae7-915e-a09ee782599f" providerId="ADAL" clId="{442D60DF-98B2-4ADD-8CCA-E2AE341646A8}" dt="2024-03-05T15:51:18.026" v="1431" actId="207"/>
        <pc:sldMkLst>
          <pc:docMk/>
          <pc:sldMk cId="1833806858" sldId="328"/>
        </pc:sldMkLst>
      </pc:sldChg>
      <pc:sldChg chg="addSp delSp modSp add mod">
        <pc:chgData name="muheqi2001" userId="6c415505-3ab9-4ae7-915e-a09ee782599f" providerId="ADAL" clId="{442D60DF-98B2-4ADD-8CCA-E2AE341646A8}" dt="2024-03-05T16:05:52.526" v="1824" actId="123"/>
        <pc:sldMkLst>
          <pc:docMk/>
          <pc:sldMk cId="2659352110" sldId="329"/>
        </pc:sldMkLst>
      </pc:sldChg>
      <pc:sldChg chg="addSp delSp modSp add mod">
        <pc:chgData name="muheqi2001" userId="6c415505-3ab9-4ae7-915e-a09ee782599f" providerId="ADAL" clId="{442D60DF-98B2-4ADD-8CCA-E2AE341646A8}" dt="2024-03-05T16:11:14.488" v="1850" actId="255"/>
        <pc:sldMkLst>
          <pc:docMk/>
          <pc:sldMk cId="10267991" sldId="330"/>
        </pc:sldMkLst>
      </pc:sldChg>
      <pc:sldChg chg="addSp delSp modSp add mod">
        <pc:chgData name="muheqi2001" userId="6c415505-3ab9-4ae7-915e-a09ee782599f" providerId="ADAL" clId="{442D60DF-98B2-4ADD-8CCA-E2AE341646A8}" dt="2024-03-05T16:37:11.122" v="2061" actId="20577"/>
        <pc:sldMkLst>
          <pc:docMk/>
          <pc:sldMk cId="591344556" sldId="331"/>
        </pc:sldMkLst>
      </pc:sldChg>
      <pc:sldMasterChg chg="delSldLayout">
        <pc:chgData name="muheqi2001" userId="6c415505-3ab9-4ae7-915e-a09ee782599f" providerId="ADAL" clId="{442D60DF-98B2-4ADD-8CCA-E2AE341646A8}" dt="2024-03-05T15:33:17.839" v="1100" actId="47"/>
        <pc:sldMasterMkLst>
          <pc:docMk/>
          <pc:sldMasterMk cId="0" sldId="2147483658"/>
        </pc:sldMasterMkLst>
        <pc:sldLayoutChg chg="del">
          <pc:chgData name="muheqi2001" userId="6c415505-3ab9-4ae7-915e-a09ee782599f" providerId="ADAL" clId="{442D60DF-98B2-4ADD-8CCA-E2AE341646A8}" dt="2024-03-05T15:33:17.839" v="1100" actId="47"/>
          <pc:sldLayoutMkLst>
            <pc:docMk/>
            <pc:sldMasterMk cId="0" sldId="2147483658"/>
            <pc:sldLayoutMk cId="3306097798"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a2ba778fff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a2ba778fff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7870D309-1F43-C43E-2C5C-DBD8A77C63B4}"/>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7DE9C4D3-7A59-BD73-F38F-8D7BE51D4C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E63CFCA6-4253-C4AF-76F4-51BFC7FC11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99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5C5B66A-850A-1E23-97DB-22CD18047649}"/>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8B349B20-4E0B-733D-B873-A636312C09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9A8BF0BE-A88A-D39B-A1F9-C67ABD15CE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96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A2C512A0-2386-3627-3E71-B4C12FB79025}"/>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60FF8B00-30C8-EA1A-8A35-678D476C29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357CCEB3-C6A6-C736-F3A6-F86A868C34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49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775396FE-F0C1-862A-849D-10805553B526}"/>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15B0139D-1814-043B-C245-BB2870502E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39F39FCA-7603-2AFF-5EFB-E1EF07E9AC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1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58DFAE37-464C-5AA8-603E-DF1134CFBBD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531FF10E-8295-6711-B4B9-AE0BB538D7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5F8DB877-B8C7-204E-AC99-CF1ED2B202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413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E8C10FD1-1827-BDEE-466E-FA014BB1B3D3}"/>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E7F70EAE-9057-41CA-20A6-373659BA73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D21D8EC1-1366-F38B-AEB2-AB76F0C50B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30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F604AED2-F6C5-BB03-26BA-5035303BE49F}"/>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56BEEB77-C55A-522B-3014-29E28946DE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C332AA80-CE4A-3F15-7F42-EA166C7851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847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5b5f8b43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5b5f8b4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92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938BCAD5-F4AA-DC81-944A-07AC5F5FF24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7BA7ED05-2BF3-E461-7C46-BB3A5E6F9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C8348CDA-3B0C-2DA4-1C16-B1CE9724F4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12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15A46648-0D48-2E6E-5F07-9D8AD08400B8}"/>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672C620D-1B07-1E32-9A69-0716B0B38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01F277EA-B2FE-099D-046B-243CDCE378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929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94F44C1D-968B-D66F-CD7E-D30315A25826}"/>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72C69EE7-85C6-2FE1-6CF8-DC6435FA33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2330FF05-4DEA-AF07-BC73-49465C63B7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0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94379692-8013-B760-D61E-E1FA5D501A1E}"/>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8ADD82D4-E85B-C84D-4357-3945699874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C6EA56D6-8C51-3F3D-5676-B99083ABAE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35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9767E93F-9207-D41F-921E-7DF81BAB4BF0}"/>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5B124AE3-8492-506E-8DD2-EC084B38DB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FD56CE00-9639-3D26-E89E-F49913FE7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737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DBAE015F-2499-E001-BD0F-2FB6859F6816}"/>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1C05873A-0307-B696-DC6D-610FCBEC8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12579F87-4FE0-A9F4-7F2B-67A9617A7D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32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416DF64E-CB49-D3A5-5A9E-79E646BCB020}"/>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29A4F1FD-C7A8-FF96-5534-51C6E2988B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801A3CB-2A77-4A3A-D5F0-A765D9A55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357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
        <p:cNvGrpSpPr/>
        <p:nvPr/>
      </p:nvGrpSpPr>
      <p:grpSpPr>
        <a:xfrm>
          <a:off x="0" y="0"/>
          <a:ext cx="0" cy="0"/>
          <a:chOff x="0" y="0"/>
          <a:chExt cx="0" cy="0"/>
        </a:xfrm>
      </p:grpSpPr>
      <p:pic>
        <p:nvPicPr>
          <p:cNvPr id="16" name="Google Shape;16;p2" descr="shutterstock_429987889_edited.jpg"/>
          <p:cNvPicPr preferRelativeResize="0"/>
          <p:nvPr/>
        </p:nvPicPr>
        <p:blipFill rotWithShape="1">
          <a:blip r:embed="rId2">
            <a:alphaModFix/>
          </a:blip>
          <a:srcRect t="18420" b="30833"/>
          <a:stretch/>
        </p:blipFill>
        <p:spPr>
          <a:xfrm>
            <a:off x="0" y="487825"/>
            <a:ext cx="9144000" cy="4326274"/>
          </a:xfrm>
          <a:prstGeom prst="rect">
            <a:avLst/>
          </a:prstGeom>
          <a:noFill/>
          <a:ln>
            <a:noFill/>
          </a:ln>
        </p:spPr>
      </p:pic>
      <p:sp>
        <p:nvSpPr>
          <p:cNvPr id="17" name="Google Shape;17;p2"/>
          <p:cNvSpPr txBox="1">
            <a:spLocks noGrp="1"/>
          </p:cNvSpPr>
          <p:nvPr>
            <p:ph type="ctrTitle"/>
          </p:nvPr>
        </p:nvSpPr>
        <p:spPr>
          <a:xfrm>
            <a:off x="2353950" y="759525"/>
            <a:ext cx="6430500" cy="16647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074364"/>
              </a:buClr>
              <a:buSzPts val="2400"/>
              <a:buNone/>
              <a:defRPr sz="2400">
                <a:solidFill>
                  <a:srgbClr val="074364"/>
                </a:solidFill>
              </a:defRPr>
            </a:lvl1pPr>
            <a:lvl2pPr lvl="1">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2pPr>
            <a:lvl3pPr lvl="2">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3pPr>
            <a:lvl4pPr lvl="3">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4pPr>
            <a:lvl5pPr lvl="4">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5pPr>
            <a:lvl6pPr lvl="5">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6pPr>
            <a:lvl7pPr lvl="6">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7pPr>
            <a:lvl8pPr lvl="7">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8pPr>
            <a:lvl9pPr lvl="8">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9pPr>
          </a:lstStyle>
          <a:p>
            <a:endParaRPr/>
          </a:p>
        </p:txBody>
      </p:sp>
      <p:sp>
        <p:nvSpPr>
          <p:cNvPr id="18" name="Google Shape;18;p2"/>
          <p:cNvSpPr txBox="1">
            <a:spLocks noGrp="1"/>
          </p:cNvSpPr>
          <p:nvPr>
            <p:ph type="subTitle" idx="1"/>
          </p:nvPr>
        </p:nvSpPr>
        <p:spPr>
          <a:xfrm>
            <a:off x="4069325" y="3029850"/>
            <a:ext cx="4707600" cy="831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9pPr>
          </a:lstStyle>
          <a:p>
            <a:endParaRPr/>
          </a:p>
        </p:txBody>
      </p:sp>
      <p:sp>
        <p:nvSpPr>
          <p:cNvPr id="19" name="Google Shape;19;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23" name="Google Shape;23;p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25" name="Google Shape;25;p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26" name="Google Shape;26;p2"/>
          <p:cNvSpPr txBox="1">
            <a:spLocks noGrp="1"/>
          </p:cNvSpPr>
          <p:nvPr>
            <p:ph type="subTitle" idx="2"/>
          </p:nvPr>
        </p:nvSpPr>
        <p:spPr>
          <a:xfrm>
            <a:off x="4835300" y="2310150"/>
            <a:ext cx="3941700" cy="5412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1600"/>
              </a:spcBef>
              <a:spcAft>
                <a:spcPts val="0"/>
              </a:spcAft>
              <a:buSzPts val="1100"/>
              <a:buNone/>
              <a:defRPr/>
            </a:lvl2pPr>
            <a:lvl3pPr lvl="2" algn="r">
              <a:spcBef>
                <a:spcPts val="1600"/>
              </a:spcBef>
              <a:spcAft>
                <a:spcPts val="0"/>
              </a:spcAft>
              <a:buSzPts val="1100"/>
              <a:buNone/>
              <a:defRPr/>
            </a:lvl3pPr>
            <a:lvl4pPr lvl="3" algn="r">
              <a:spcBef>
                <a:spcPts val="1600"/>
              </a:spcBef>
              <a:spcAft>
                <a:spcPts val="0"/>
              </a:spcAft>
              <a:buSzPts val="1100"/>
              <a:buNone/>
              <a:defRPr/>
            </a:lvl4pPr>
            <a:lvl5pPr lvl="4" algn="r">
              <a:spcBef>
                <a:spcPts val="1600"/>
              </a:spcBef>
              <a:spcAft>
                <a:spcPts val="0"/>
              </a:spcAft>
              <a:buSzPts val="1100"/>
              <a:buNone/>
              <a:defRPr/>
            </a:lvl5pPr>
            <a:lvl6pPr lvl="5" algn="r">
              <a:spcBef>
                <a:spcPts val="1600"/>
              </a:spcBef>
              <a:spcAft>
                <a:spcPts val="0"/>
              </a:spcAft>
              <a:buSzPts val="1100"/>
              <a:buNone/>
              <a:defRPr/>
            </a:lvl6pPr>
            <a:lvl7pPr lvl="6" algn="r">
              <a:spcBef>
                <a:spcPts val="1600"/>
              </a:spcBef>
              <a:spcAft>
                <a:spcPts val="0"/>
              </a:spcAft>
              <a:buSzPts val="1100"/>
              <a:buNone/>
              <a:defRPr/>
            </a:lvl7pPr>
            <a:lvl8pPr lvl="7" algn="r">
              <a:spcBef>
                <a:spcPts val="1600"/>
              </a:spcBef>
              <a:spcAft>
                <a:spcPts val="0"/>
              </a:spcAft>
              <a:buSzPts val="1100"/>
              <a:buNone/>
              <a:defRPr/>
            </a:lvl8pPr>
            <a:lvl9pPr lvl="8" algn="r">
              <a:spcBef>
                <a:spcPts val="1600"/>
              </a:spcBef>
              <a:spcAft>
                <a:spcPts val="1600"/>
              </a:spcAft>
              <a:buSzPts val="1100"/>
              <a:buNone/>
              <a:defRPr/>
            </a:lvl9pPr>
          </a:lstStyle>
          <a:p>
            <a:endParaRPr/>
          </a:p>
        </p:txBody>
      </p:sp>
      <p:sp>
        <p:nvSpPr>
          <p:cNvPr id="27" name="Google Shape;27;p2"/>
          <p:cNvSpPr txBox="1">
            <a:spLocks noGrp="1"/>
          </p:cNvSpPr>
          <p:nvPr>
            <p:ph type="subTitle" idx="3"/>
          </p:nvPr>
        </p:nvSpPr>
        <p:spPr>
          <a:xfrm>
            <a:off x="5250225" y="398025"/>
            <a:ext cx="3534300" cy="3936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spcBef>
                <a:spcPts val="1600"/>
              </a:spcBef>
              <a:spcAft>
                <a:spcPts val="0"/>
              </a:spcAft>
              <a:buSzPts val="1100"/>
              <a:buNone/>
              <a:defRPr/>
            </a:lvl2pPr>
            <a:lvl3pPr lvl="2">
              <a:spcBef>
                <a:spcPts val="1600"/>
              </a:spcBef>
              <a:spcAft>
                <a:spcPts val="0"/>
              </a:spcAft>
              <a:buSzPts val="1100"/>
              <a:buNone/>
              <a:defRPr/>
            </a:lvl3pPr>
            <a:lvl4pPr lvl="3">
              <a:spcBef>
                <a:spcPts val="1600"/>
              </a:spcBef>
              <a:spcAft>
                <a:spcPts val="0"/>
              </a:spcAft>
              <a:buSzPts val="1100"/>
              <a:buNone/>
              <a:defRPr/>
            </a:lvl4pPr>
            <a:lvl5pPr lvl="4">
              <a:spcBef>
                <a:spcPts val="1600"/>
              </a:spcBef>
              <a:spcAft>
                <a:spcPts val="0"/>
              </a:spcAft>
              <a:buSzPts val="1100"/>
              <a:buNone/>
              <a:defRPr/>
            </a:lvl5pPr>
            <a:lvl6pPr lvl="5">
              <a:spcBef>
                <a:spcPts val="1600"/>
              </a:spcBef>
              <a:spcAft>
                <a:spcPts val="0"/>
              </a:spcAft>
              <a:buSzPts val="1100"/>
              <a:buNone/>
              <a:defRPr/>
            </a:lvl6pPr>
            <a:lvl7pPr lvl="6">
              <a:spcBef>
                <a:spcPts val="1600"/>
              </a:spcBef>
              <a:spcAft>
                <a:spcPts val="0"/>
              </a:spcAft>
              <a:buSzPts val="1100"/>
              <a:buNone/>
              <a:defRPr/>
            </a:lvl7pPr>
            <a:lvl8pPr lvl="7">
              <a:spcBef>
                <a:spcPts val="1600"/>
              </a:spcBef>
              <a:spcAft>
                <a:spcPts val="0"/>
              </a:spcAft>
              <a:buSzPts val="1100"/>
              <a:buNone/>
              <a:defRPr/>
            </a:lvl8pPr>
            <a:lvl9pPr lvl="8">
              <a:spcBef>
                <a:spcPts val="1600"/>
              </a:spcBef>
              <a:spcAft>
                <a:spcPts val="160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CUSTOM">
    <p:spTree>
      <p:nvGrpSpPr>
        <p:cNvPr id="1" name="Shape 28"/>
        <p:cNvGrpSpPr/>
        <p:nvPr/>
      </p:nvGrpSpPr>
      <p:grpSpPr>
        <a:xfrm>
          <a:off x="0" y="0"/>
          <a:ext cx="0" cy="0"/>
          <a:chOff x="0" y="0"/>
          <a:chExt cx="0" cy="0"/>
        </a:xfrm>
      </p:grpSpPr>
      <p:pic>
        <p:nvPicPr>
          <p:cNvPr id="29" name="Google Shape;29;p3"/>
          <p:cNvPicPr preferRelativeResize="0"/>
          <p:nvPr/>
        </p:nvPicPr>
        <p:blipFill rotWithShape="1">
          <a:blip r:embed="rId2">
            <a:alphaModFix/>
          </a:blip>
          <a:srcRect b="13539"/>
          <a:stretch/>
        </p:blipFill>
        <p:spPr>
          <a:xfrm>
            <a:off x="0" y="0"/>
            <a:ext cx="9144000" cy="4807626"/>
          </a:xfrm>
          <a:prstGeom prst="rect">
            <a:avLst/>
          </a:prstGeom>
          <a:noFill/>
          <a:ln>
            <a:noFill/>
          </a:ln>
          <a:effectLst>
            <a:outerShdw blurRad="57150" dist="19050" dir="5400000" algn="bl" rotWithShape="0">
              <a:srgbClr val="000000">
                <a:alpha val="50000"/>
              </a:srgbClr>
            </a:outerShdw>
          </a:effectLst>
        </p:spPr>
      </p:pic>
      <p:sp>
        <p:nvSpPr>
          <p:cNvPr id="30" name="Google Shape;30;p3"/>
          <p:cNvSpPr txBox="1">
            <a:spLocks noGrp="1"/>
          </p:cNvSpPr>
          <p:nvPr>
            <p:ph type="title"/>
          </p:nvPr>
        </p:nvSpPr>
        <p:spPr>
          <a:xfrm>
            <a:off x="1352400" y="2018550"/>
            <a:ext cx="6439200" cy="1106400"/>
          </a:xfrm>
          <a:prstGeom prst="rect">
            <a:avLst/>
          </a:prstGeom>
          <a:solidFill>
            <a:schemeClr val="lt1"/>
          </a:solidFill>
          <a:ln>
            <a:noFill/>
          </a:ln>
        </p:spPr>
        <p:txBody>
          <a:bodyPr spcFirstLastPara="1" wrap="square" lIns="91425" tIns="91425" rIns="91425" bIns="91425" anchor="ctr" anchorCtr="0">
            <a:noAutofit/>
          </a:bodyPr>
          <a:lstStyle>
            <a:lvl1pPr lvl="0" algn="r">
              <a:spcBef>
                <a:spcPts val="0"/>
              </a:spcBef>
              <a:spcAft>
                <a:spcPts val="0"/>
              </a:spcAft>
              <a:buNone/>
              <a:defRPr sz="3600">
                <a:solidFill>
                  <a:srgbClr val="074364"/>
                </a:solidFill>
              </a:defRPr>
            </a:lvl1pPr>
            <a:lvl2pPr lvl="1" algn="r">
              <a:spcBef>
                <a:spcPts val="0"/>
              </a:spcBef>
              <a:spcAft>
                <a:spcPts val="0"/>
              </a:spcAft>
              <a:buNone/>
              <a:defRPr sz="3600">
                <a:solidFill>
                  <a:srgbClr val="074364"/>
                </a:solidFill>
              </a:defRPr>
            </a:lvl2pPr>
            <a:lvl3pPr lvl="2" algn="r">
              <a:spcBef>
                <a:spcPts val="0"/>
              </a:spcBef>
              <a:spcAft>
                <a:spcPts val="0"/>
              </a:spcAft>
              <a:buNone/>
              <a:defRPr sz="3600">
                <a:solidFill>
                  <a:srgbClr val="074364"/>
                </a:solidFill>
              </a:defRPr>
            </a:lvl3pPr>
            <a:lvl4pPr lvl="3" algn="r">
              <a:spcBef>
                <a:spcPts val="0"/>
              </a:spcBef>
              <a:spcAft>
                <a:spcPts val="0"/>
              </a:spcAft>
              <a:buNone/>
              <a:defRPr sz="3600">
                <a:solidFill>
                  <a:srgbClr val="074364"/>
                </a:solidFill>
              </a:defRPr>
            </a:lvl4pPr>
            <a:lvl5pPr lvl="4" algn="r">
              <a:spcBef>
                <a:spcPts val="0"/>
              </a:spcBef>
              <a:spcAft>
                <a:spcPts val="0"/>
              </a:spcAft>
              <a:buNone/>
              <a:defRPr sz="3600">
                <a:solidFill>
                  <a:srgbClr val="074364"/>
                </a:solidFill>
              </a:defRPr>
            </a:lvl5pPr>
            <a:lvl6pPr lvl="5" algn="r">
              <a:spcBef>
                <a:spcPts val="0"/>
              </a:spcBef>
              <a:spcAft>
                <a:spcPts val="0"/>
              </a:spcAft>
              <a:buNone/>
              <a:defRPr sz="3600">
                <a:solidFill>
                  <a:srgbClr val="074364"/>
                </a:solidFill>
              </a:defRPr>
            </a:lvl6pPr>
            <a:lvl7pPr lvl="6" algn="r">
              <a:spcBef>
                <a:spcPts val="0"/>
              </a:spcBef>
              <a:spcAft>
                <a:spcPts val="0"/>
              </a:spcAft>
              <a:buNone/>
              <a:defRPr sz="3600">
                <a:solidFill>
                  <a:srgbClr val="074364"/>
                </a:solidFill>
              </a:defRPr>
            </a:lvl7pPr>
            <a:lvl8pPr lvl="7" algn="r">
              <a:spcBef>
                <a:spcPts val="0"/>
              </a:spcBef>
              <a:spcAft>
                <a:spcPts val="0"/>
              </a:spcAft>
              <a:buNone/>
              <a:defRPr sz="3600">
                <a:solidFill>
                  <a:srgbClr val="074364"/>
                </a:solidFill>
              </a:defRPr>
            </a:lvl8pPr>
            <a:lvl9pPr lvl="8" algn="r">
              <a:spcBef>
                <a:spcPts val="0"/>
              </a:spcBef>
              <a:spcAft>
                <a:spcPts val="0"/>
              </a:spcAft>
              <a:buNone/>
              <a:defRPr sz="3600">
                <a:solidFill>
                  <a:srgbClr val="07436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1">
  <p:cSld name="CUSTOM_1">
    <p:spTree>
      <p:nvGrpSpPr>
        <p:cNvPr id="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r="53303" b="13539"/>
          <a:stretch/>
        </p:blipFill>
        <p:spPr>
          <a:xfrm>
            <a:off x="0" y="0"/>
            <a:ext cx="4269951" cy="4820774"/>
          </a:xfrm>
          <a:prstGeom prst="rect">
            <a:avLst/>
          </a:prstGeom>
          <a:noFill/>
          <a:ln>
            <a:noFill/>
          </a:ln>
        </p:spPr>
      </p:pic>
      <p:sp>
        <p:nvSpPr>
          <p:cNvPr id="33" name="Google Shape;33;p4"/>
          <p:cNvSpPr/>
          <p:nvPr/>
        </p:nvSpPr>
        <p:spPr>
          <a:xfrm>
            <a:off x="3253475" y="1900375"/>
            <a:ext cx="124200" cy="2916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54925" y="1900375"/>
            <a:ext cx="3432600" cy="1106400"/>
          </a:xfrm>
          <a:prstGeom prst="rect">
            <a:avLst/>
          </a:prstGeom>
          <a:solidFill>
            <a:srgbClr val="F4F5FB"/>
          </a:solidFill>
          <a:ln>
            <a:noFill/>
          </a:ln>
        </p:spPr>
        <p:txBody>
          <a:bodyPr spcFirstLastPara="1" wrap="square" lIns="91425" tIns="91425" rIns="91425" bIns="91425" anchor="ctr" anchorCtr="0">
            <a:noAutofit/>
          </a:bodyPr>
          <a:lstStyle>
            <a:lvl1pPr lvl="0" algn="ctr" rtl="0">
              <a:spcBef>
                <a:spcPts val="0"/>
              </a:spcBef>
              <a:spcAft>
                <a:spcPts val="0"/>
              </a:spcAft>
              <a:buNone/>
              <a:defRPr sz="3000">
                <a:solidFill>
                  <a:srgbClr val="074364"/>
                </a:solidFill>
              </a:defRPr>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
        <p:nvSpPr>
          <p:cNvPr id="35" name="Google Shape;35;p4"/>
          <p:cNvSpPr txBox="1">
            <a:spLocks noGrp="1"/>
          </p:cNvSpPr>
          <p:nvPr>
            <p:ph type="body" idx="1"/>
          </p:nvPr>
        </p:nvSpPr>
        <p:spPr>
          <a:xfrm>
            <a:off x="4956425" y="876075"/>
            <a:ext cx="4187700" cy="2941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pic>
        <p:nvPicPr>
          <p:cNvPr id="36" name="Google Shape;36;p4"/>
          <p:cNvPicPr preferRelativeResize="0"/>
          <p:nvPr/>
        </p:nvPicPr>
        <p:blipFill>
          <a:blip r:embed="rId3">
            <a:alphaModFix/>
          </a:blip>
          <a:stretch>
            <a:fillRect/>
          </a:stretch>
        </p:blipFill>
        <p:spPr>
          <a:xfrm>
            <a:off x="288950" y="213750"/>
            <a:ext cx="1550826" cy="1550826"/>
          </a:xfrm>
          <a:prstGeom prst="rect">
            <a:avLst/>
          </a:prstGeom>
          <a:noFill/>
          <a:ln>
            <a:noFill/>
          </a:ln>
        </p:spPr>
      </p:pic>
      <p:sp>
        <p:nvSpPr>
          <p:cNvPr id="37" name="Google Shape;37;p4"/>
          <p:cNvSpPr/>
          <p:nvPr/>
        </p:nvSpPr>
        <p:spPr>
          <a:xfrm>
            <a:off x="0" y="0"/>
            <a:ext cx="124200" cy="3006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6"/>
          <p:cNvSpPr txBox="1">
            <a:spLocks noGrp="1"/>
          </p:cNvSpPr>
          <p:nvPr>
            <p:ph type="body" idx="1"/>
          </p:nvPr>
        </p:nvSpPr>
        <p:spPr>
          <a:xfrm>
            <a:off x="803975" y="234150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pic>
        <p:nvPicPr>
          <p:cNvPr id="55" name="Google Shape;55;p6"/>
          <p:cNvPicPr preferRelativeResize="0"/>
          <p:nvPr/>
        </p:nvPicPr>
        <p:blipFill>
          <a:blip r:embed="rId2">
            <a:alphaModFix/>
          </a:blip>
          <a:stretch>
            <a:fillRect/>
          </a:stretch>
        </p:blipFill>
        <p:spPr>
          <a:xfrm>
            <a:off x="3634800" y="0"/>
            <a:ext cx="1874399" cy="18743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0" name="Google Shape;6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Title">
  <p:cSld name="BLANK_1">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8">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65;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6" name="Google Shape;66;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7" name="Google Shape;67;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8" name="Google Shape;68;p8"/>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9" name="Google Shape;69;p8"/>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Content">
  <p:cSld name="BLANK_1_1">
    <p:spTree>
      <p:nvGrpSpPr>
        <p:cNvPr id="1" name="Shape 71"/>
        <p:cNvGrpSpPr/>
        <p:nvPr/>
      </p:nvGrpSpPr>
      <p:grpSpPr>
        <a:xfrm>
          <a:off x="0" y="0"/>
          <a:ext cx="0" cy="0"/>
          <a:chOff x="0" y="0"/>
          <a:chExt cx="0" cy="0"/>
        </a:xfrm>
      </p:grpSpPr>
      <p:sp>
        <p:nvSpPr>
          <p:cNvPr id="72" name="Google Shape;7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9">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5" name="Google Shape;7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6" name="Google Shape;7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7" name="Google Shape;77;p9"/>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8" name="Google Shape;78;p9"/>
          <p:cNvSpPr txBox="1">
            <a:spLocks noGrp="1"/>
          </p:cNvSpPr>
          <p:nvPr>
            <p:ph type="body" idx="1"/>
          </p:nvPr>
        </p:nvSpPr>
        <p:spPr>
          <a:xfrm>
            <a:off x="729450" y="934450"/>
            <a:ext cx="7329300" cy="2938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9"/>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ntent">
  <p:cSld name="BLANK_1_1_1">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0">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6" name="Google Shape;86;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7" name="Google Shape;87;p10"/>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88" name="Google Shape;88;p10"/>
          <p:cNvSpPr txBox="1">
            <a:spLocks noGrp="1"/>
          </p:cNvSpPr>
          <p:nvPr>
            <p:ph type="body" idx="1"/>
          </p:nvPr>
        </p:nvSpPr>
        <p:spPr>
          <a:xfrm>
            <a:off x="729450" y="934450"/>
            <a:ext cx="3553500" cy="293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9" name="Google Shape;89;p10"/>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2"/>
          </p:nvPr>
        </p:nvSpPr>
        <p:spPr>
          <a:xfrm>
            <a:off x="4814525" y="934450"/>
            <a:ext cx="3553500" cy="293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5" name="Google Shape;9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roxima Nova"/>
              <a:buNone/>
              <a:defRPr sz="2800" b="1">
                <a:latin typeface="Proxima Nova"/>
                <a:ea typeface="Proxima Nova"/>
                <a:cs typeface="Proxima Nova"/>
                <a:sym typeface="Proxima Nov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Quattrocento Sans"/>
              <a:buChar char="●"/>
              <a:defRPr sz="1800">
                <a:latin typeface="Quattrocento Sans"/>
                <a:ea typeface="Quattrocento Sans"/>
                <a:cs typeface="Quattrocento Sans"/>
                <a:sym typeface="Quattrocento Sans"/>
              </a:defRPr>
            </a:lvl1pPr>
            <a:lvl2pPr marL="914400" lvl="1"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2pPr>
            <a:lvl3pPr marL="1371600" lvl="2"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3pPr>
            <a:lvl4pPr marL="1828800" lvl="3"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4pPr>
            <a:lvl5pPr marL="2286000" lvl="4"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5pPr>
            <a:lvl6pPr marL="2743200" lvl="5"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6pPr>
            <a:lvl7pPr marL="3200400" lvl="6"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7pPr>
            <a:lvl8pPr marL="3657600" lvl="7"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8pPr>
            <a:lvl9pPr marL="4114800" lvl="8" indent="-298450">
              <a:lnSpc>
                <a:spcPct val="115000"/>
              </a:lnSpc>
              <a:spcBef>
                <a:spcPts val="1600"/>
              </a:spcBef>
              <a:spcAft>
                <a:spcPts val="1600"/>
              </a:spcAft>
              <a:buSzPts val="1100"/>
              <a:buFont typeface="Quattrocento Sans"/>
              <a:buChar char="■"/>
              <a:defRPr sz="1100">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4814097"/>
            <a:ext cx="9144000" cy="329400"/>
          </a:xfrm>
          <a:prstGeom prst="rect">
            <a:avLst/>
          </a:prstGeom>
          <a:solidFill>
            <a:srgbClr val="F4F5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0" y="4814100"/>
            <a:ext cx="2339400" cy="3294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 name="Google Shape;11;p1"/>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12" name="Google Shape;12;p1"/>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pic>
        <p:nvPicPr>
          <p:cNvPr id="13" name="Google Shape;13;p1"/>
          <p:cNvPicPr preferRelativeResize="0"/>
          <p:nvPr/>
        </p:nvPicPr>
        <p:blipFill>
          <a:blip r:embed="rId11">
            <a:alphaModFix/>
          </a:blip>
          <a:stretch>
            <a:fillRect/>
          </a:stretch>
        </p:blipFill>
        <p:spPr>
          <a:xfrm>
            <a:off x="7160464" y="4749850"/>
            <a:ext cx="1983535" cy="454775"/>
          </a:xfrm>
          <a:prstGeom prst="rect">
            <a:avLst/>
          </a:prstGeom>
          <a:noFill/>
          <a:ln>
            <a:noFill/>
          </a:ln>
        </p:spPr>
      </p:pic>
      <p:pic>
        <p:nvPicPr>
          <p:cNvPr id="14" name="Google Shape;14;p1"/>
          <p:cNvPicPr preferRelativeResize="0"/>
          <p:nvPr/>
        </p:nvPicPr>
        <p:blipFill rotWithShape="1">
          <a:blip r:embed="rId12">
            <a:alphaModFix amt="88000"/>
          </a:blip>
          <a:srcRect r="49315"/>
          <a:stretch/>
        </p:blipFill>
        <p:spPr>
          <a:xfrm>
            <a:off x="7193251" y="353600"/>
            <a:ext cx="1950750" cy="3991048"/>
          </a:xfrm>
          <a:prstGeom prst="rect">
            <a:avLst/>
          </a:prstGeom>
          <a:noFill/>
          <a:ln>
            <a:noFill/>
          </a:ln>
          <a:effectLst>
            <a:outerShdw blurRad="57150" dist="19050" dir="5400000" algn="bl" rotWithShape="0">
              <a:srgbClr val="000000">
                <a:alpha val="9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2.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103" name="Google Shape;103;p12"/>
          <p:cNvSpPr/>
          <p:nvPr/>
        </p:nvSpPr>
        <p:spPr>
          <a:xfrm>
            <a:off x="2339275" y="4814100"/>
            <a:ext cx="6804600" cy="329400"/>
          </a:xfrm>
          <a:prstGeom prst="rect">
            <a:avLst/>
          </a:prstGeom>
          <a:solidFill>
            <a:srgbClr val="F4F5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2"/>
          <p:cNvPicPr preferRelativeResize="0"/>
          <p:nvPr/>
        </p:nvPicPr>
        <p:blipFill>
          <a:blip r:embed="rId4">
            <a:alphaModFix/>
          </a:blip>
          <a:stretch>
            <a:fillRect/>
          </a:stretch>
        </p:blipFill>
        <p:spPr>
          <a:xfrm>
            <a:off x="6993207" y="4731013"/>
            <a:ext cx="2156631" cy="480257"/>
          </a:xfrm>
          <a:prstGeom prst="rect">
            <a:avLst/>
          </a:prstGeom>
          <a:noFill/>
          <a:ln>
            <a:noFill/>
          </a:ln>
        </p:spPr>
      </p:pic>
      <p:sp>
        <p:nvSpPr>
          <p:cNvPr id="106" name="Google Shape;106;p1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107" name="Google Shape;107;p1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108" name="Google Shape;108;p12"/>
          <p:cNvSpPr txBox="1">
            <a:spLocks noGrp="1"/>
          </p:cNvSpPr>
          <p:nvPr>
            <p:ph type="ctrTitle"/>
          </p:nvPr>
        </p:nvSpPr>
        <p:spPr>
          <a:xfrm>
            <a:off x="3328826" y="1674687"/>
            <a:ext cx="5455623" cy="735211"/>
          </a:xfrm>
          <a:prstGeom prst="rect">
            <a:avLst/>
          </a:prstGeom>
        </p:spPr>
        <p:txBody>
          <a:bodyPr spcFirstLastPara="1" wrap="square" lIns="91425" tIns="91425" rIns="91425" bIns="91425" anchor="t" anchorCtr="0">
            <a:noAutofit/>
          </a:bodyPr>
          <a:lstStyle/>
          <a:p>
            <a:pPr lvl="0"/>
            <a:r>
              <a:rPr lang="en-GB" sz="2000" dirty="0"/>
              <a:t>Quantitative Data Structure Management and Visualization</a:t>
            </a:r>
          </a:p>
        </p:txBody>
      </p:sp>
      <p:sp>
        <p:nvSpPr>
          <p:cNvPr id="109" name="Google Shape;109;p12"/>
          <p:cNvSpPr txBox="1">
            <a:spLocks noGrp="1"/>
          </p:cNvSpPr>
          <p:nvPr>
            <p:ph type="subTitle" idx="1"/>
          </p:nvPr>
        </p:nvSpPr>
        <p:spPr>
          <a:xfrm>
            <a:off x="4069325" y="2660325"/>
            <a:ext cx="4707600" cy="342900"/>
          </a:xfrm>
          <a:prstGeom prst="rect">
            <a:avLst/>
          </a:prstGeom>
        </p:spPr>
        <p:txBody>
          <a:bodyPr spcFirstLastPara="1" wrap="square" lIns="91425" tIns="91425" rIns="91425" bIns="91425" anchor="t" anchorCtr="0">
            <a:noAutofit/>
          </a:bodyPr>
          <a:lstStyle/>
          <a:p>
            <a:pPr marL="0" indent="0"/>
            <a:r>
              <a:rPr lang="en-GB" dirty="0"/>
              <a:t>19/10/2024</a:t>
            </a:r>
          </a:p>
          <a:p>
            <a:pPr marL="0" lvl="0" indent="0" algn="r" rtl="0">
              <a:spcBef>
                <a:spcPts val="0"/>
              </a:spcBef>
              <a:spcAft>
                <a:spcPts val="0"/>
              </a:spcAft>
              <a:buNone/>
            </a:pPr>
            <a:endParaRPr dirty="0"/>
          </a:p>
        </p:txBody>
      </p:sp>
      <p:sp>
        <p:nvSpPr>
          <p:cNvPr id="110" name="Google Shape;110;p12"/>
          <p:cNvSpPr txBox="1">
            <a:spLocks noGrp="1"/>
          </p:cNvSpPr>
          <p:nvPr>
            <p:ph type="subTitle" idx="2"/>
          </p:nvPr>
        </p:nvSpPr>
        <p:spPr>
          <a:xfrm>
            <a:off x="4835300" y="2310150"/>
            <a:ext cx="3941700" cy="54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dirty="0"/>
              <a:t>Muhammad Akmal Farouqi</a:t>
            </a:r>
            <a:endParaRPr b="1" dirty="0"/>
          </a:p>
        </p:txBody>
      </p:sp>
      <p:sp>
        <p:nvSpPr>
          <p:cNvPr id="3" name="Subtitle 2">
            <a:extLst>
              <a:ext uri="{FF2B5EF4-FFF2-40B4-BE49-F238E27FC236}">
                <a16:creationId xmlns:a16="http://schemas.microsoft.com/office/drawing/2014/main" id="{2A60EADA-066A-F15B-68C2-54C8852975B2}"/>
              </a:ext>
            </a:extLst>
          </p:cNvPr>
          <p:cNvSpPr>
            <a:spLocks noGrp="1"/>
          </p:cNvSpPr>
          <p:nvPr>
            <p:ph type="subTitle" idx="3"/>
          </p:nvPr>
        </p:nvSpPr>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E822D73-20F2-BB8E-BF16-926474209BF7}"/>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8CB4D54F-BAE6-9262-7541-89F0D3C3AD61}"/>
              </a:ext>
            </a:extLst>
          </p:cNvPr>
          <p:cNvSpPr>
            <a:spLocks noGrp="1"/>
          </p:cNvSpPr>
          <p:nvPr>
            <p:ph type="title"/>
          </p:nvPr>
        </p:nvSpPr>
        <p:spPr/>
        <p:txBody>
          <a:bodyPr/>
          <a:lstStyle/>
          <a:p>
            <a:r>
              <a:rPr lang="en-US" dirty="0"/>
              <a:t>Data Management</a:t>
            </a:r>
            <a:endParaRPr lang="en-ID" dirty="0"/>
          </a:p>
        </p:txBody>
      </p:sp>
      <p:sp>
        <p:nvSpPr>
          <p:cNvPr id="53" name="TextBox 52">
            <a:extLst>
              <a:ext uri="{FF2B5EF4-FFF2-40B4-BE49-F238E27FC236}">
                <a16:creationId xmlns:a16="http://schemas.microsoft.com/office/drawing/2014/main" id="{D633FD33-8C4F-F318-0EFC-CB61D83BA0EF}"/>
              </a:ext>
            </a:extLst>
          </p:cNvPr>
          <p:cNvSpPr txBox="1"/>
          <p:nvPr/>
        </p:nvSpPr>
        <p:spPr>
          <a:xfrm>
            <a:off x="116114" y="751550"/>
            <a:ext cx="8831943" cy="646331"/>
          </a:xfrm>
          <a:prstGeom prst="rect">
            <a:avLst/>
          </a:prstGeom>
          <a:noFill/>
        </p:spPr>
        <p:txBody>
          <a:bodyPr wrap="square">
            <a:spAutoFit/>
          </a:bodyPr>
          <a:lstStyle/>
          <a:p>
            <a:pPr algn="just"/>
            <a:r>
              <a:rPr lang="en-GB" sz="1200" dirty="0"/>
              <a:t>Unfortunately, not all data are ready to estimate. It could be scattered, not in the correct format, need to be transformed, or even missing. Therefore, it is important to learn how to do “data wrangling” in R. There are many methods (depending on the context) used to clean the data. But this meeting will only cover some essential concepts.</a:t>
            </a:r>
            <a:endParaRPr lang="en-ID" sz="1200" dirty="0"/>
          </a:p>
        </p:txBody>
      </p:sp>
      <p:sp>
        <p:nvSpPr>
          <p:cNvPr id="3" name="TextBox 2">
            <a:extLst>
              <a:ext uri="{FF2B5EF4-FFF2-40B4-BE49-F238E27FC236}">
                <a16:creationId xmlns:a16="http://schemas.microsoft.com/office/drawing/2014/main" id="{F979DB20-27FE-4CFE-7C06-CD68E1F32B55}"/>
              </a:ext>
            </a:extLst>
          </p:cNvPr>
          <p:cNvSpPr txBox="1"/>
          <p:nvPr/>
        </p:nvSpPr>
        <p:spPr>
          <a:xfrm>
            <a:off x="210457" y="1635495"/>
            <a:ext cx="4506686" cy="276999"/>
          </a:xfrm>
          <a:prstGeom prst="rect">
            <a:avLst/>
          </a:prstGeom>
          <a:solidFill>
            <a:schemeClr val="accent5"/>
          </a:solidFill>
        </p:spPr>
        <p:txBody>
          <a:bodyPr wrap="square">
            <a:spAutoFit/>
          </a:bodyPr>
          <a:lstStyle/>
          <a:p>
            <a:pPr algn="just"/>
            <a:r>
              <a:rPr lang="en-US" sz="1200" b="1" i="0" dirty="0">
                <a:solidFill>
                  <a:schemeClr val="bg1"/>
                </a:solidFill>
                <a:effectLst/>
                <a:latin typeface="Proxima Nova" panose="020B0604020202020204" charset="0"/>
              </a:rPr>
              <a:t>Case of IFLS dataset</a:t>
            </a:r>
            <a:endParaRPr lang="en-ID" sz="1200" b="1" dirty="0">
              <a:solidFill>
                <a:schemeClr val="bg1"/>
              </a:solidFill>
              <a:latin typeface="Proxima Nova" panose="020B0604020202020204" charset="0"/>
            </a:endParaRPr>
          </a:p>
        </p:txBody>
      </p:sp>
      <p:sp>
        <p:nvSpPr>
          <p:cNvPr id="5" name="TextBox 4">
            <a:extLst>
              <a:ext uri="{FF2B5EF4-FFF2-40B4-BE49-F238E27FC236}">
                <a16:creationId xmlns:a16="http://schemas.microsoft.com/office/drawing/2014/main" id="{255DCFDC-28DB-5A8B-8494-49558E55E3B1}"/>
              </a:ext>
            </a:extLst>
          </p:cNvPr>
          <p:cNvSpPr txBox="1"/>
          <p:nvPr/>
        </p:nvSpPr>
        <p:spPr>
          <a:xfrm>
            <a:off x="210457" y="1912494"/>
            <a:ext cx="8650514" cy="461665"/>
          </a:xfrm>
          <a:prstGeom prst="rect">
            <a:avLst/>
          </a:prstGeom>
          <a:noFill/>
        </p:spPr>
        <p:txBody>
          <a:bodyPr wrap="square">
            <a:spAutoFit/>
          </a:bodyPr>
          <a:lstStyle/>
          <a:p>
            <a:pPr algn="just">
              <a:spcAft>
                <a:spcPts val="600"/>
              </a:spcAft>
            </a:pPr>
            <a:r>
              <a:rPr lang="en-GB" sz="1200" kern="100" dirty="0">
                <a:latin typeface="+mj-lt"/>
                <a:ea typeface="Calibri" panose="020F0502020204030204" pitchFamily="34" charset="0"/>
                <a:cs typeface="Times New Roman" panose="02020603050405020304" pitchFamily="18" charset="0"/>
              </a:rPr>
              <a:t>The Indonesian Family Life Survey (IFLS) is an on-going longitudinal survey in Indonesia. The sample is representative of about 83% of the Indonesian population and contains over 30,000 individuals living in 13 of the 27 provinces in the country.</a:t>
            </a:r>
          </a:p>
        </p:txBody>
      </p:sp>
      <p:pic>
        <p:nvPicPr>
          <p:cNvPr id="6" name="Picture 5">
            <a:extLst>
              <a:ext uri="{FF2B5EF4-FFF2-40B4-BE49-F238E27FC236}">
                <a16:creationId xmlns:a16="http://schemas.microsoft.com/office/drawing/2014/main" id="{A71D904A-E110-90B0-1FE7-A329FDE8D103}"/>
              </a:ext>
            </a:extLst>
          </p:cNvPr>
          <p:cNvPicPr>
            <a:picLocks noChangeAspect="1"/>
          </p:cNvPicPr>
          <p:nvPr/>
        </p:nvPicPr>
        <p:blipFill>
          <a:blip r:embed="rId3"/>
          <a:stretch>
            <a:fillRect/>
          </a:stretch>
        </p:blipFill>
        <p:spPr>
          <a:xfrm>
            <a:off x="4717142" y="2478297"/>
            <a:ext cx="4340243" cy="1913653"/>
          </a:xfrm>
          <a:prstGeom prst="rect">
            <a:avLst/>
          </a:prstGeom>
        </p:spPr>
      </p:pic>
      <p:pic>
        <p:nvPicPr>
          <p:cNvPr id="7" name="Picture 6">
            <a:extLst>
              <a:ext uri="{FF2B5EF4-FFF2-40B4-BE49-F238E27FC236}">
                <a16:creationId xmlns:a16="http://schemas.microsoft.com/office/drawing/2014/main" id="{DA98B37E-8976-6F06-8BBF-4C40FCBFC0E7}"/>
              </a:ext>
            </a:extLst>
          </p:cNvPr>
          <p:cNvPicPr>
            <a:picLocks noChangeAspect="1"/>
          </p:cNvPicPr>
          <p:nvPr/>
        </p:nvPicPr>
        <p:blipFill>
          <a:blip r:embed="rId4"/>
          <a:stretch>
            <a:fillRect/>
          </a:stretch>
        </p:blipFill>
        <p:spPr>
          <a:xfrm>
            <a:off x="0" y="2478297"/>
            <a:ext cx="4658835" cy="1913653"/>
          </a:xfrm>
          <a:prstGeom prst="rect">
            <a:avLst/>
          </a:prstGeom>
        </p:spPr>
      </p:pic>
    </p:spTree>
    <p:extLst>
      <p:ext uri="{BB962C8B-B14F-4D97-AF65-F5344CB8AC3E}">
        <p14:creationId xmlns:p14="http://schemas.microsoft.com/office/powerpoint/2010/main" val="225385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85C2D4E-7589-C27C-CEDC-EDB9E11D678C}"/>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D2F68F4B-147D-0774-5007-99C3F9AD0CC1}"/>
              </a:ext>
            </a:extLst>
          </p:cNvPr>
          <p:cNvSpPr>
            <a:spLocks noGrp="1"/>
          </p:cNvSpPr>
          <p:nvPr>
            <p:ph type="title"/>
          </p:nvPr>
        </p:nvSpPr>
        <p:spPr/>
        <p:txBody>
          <a:bodyPr/>
          <a:lstStyle/>
          <a:p>
            <a:r>
              <a:rPr lang="en-US" dirty="0"/>
              <a:t>Handling Missing Values</a:t>
            </a:r>
            <a:endParaRPr lang="en-ID" dirty="0"/>
          </a:p>
        </p:txBody>
      </p:sp>
      <p:sp>
        <p:nvSpPr>
          <p:cNvPr id="2" name="TextBox 1">
            <a:extLst>
              <a:ext uri="{FF2B5EF4-FFF2-40B4-BE49-F238E27FC236}">
                <a16:creationId xmlns:a16="http://schemas.microsoft.com/office/drawing/2014/main" id="{270297D1-E3D5-C296-42C6-C986C7FFAF3C}"/>
              </a:ext>
            </a:extLst>
          </p:cNvPr>
          <p:cNvSpPr txBox="1"/>
          <p:nvPr/>
        </p:nvSpPr>
        <p:spPr>
          <a:xfrm>
            <a:off x="394938" y="873540"/>
            <a:ext cx="8354124" cy="988669"/>
          </a:xfrm>
          <a:prstGeom prst="rect">
            <a:avLst/>
          </a:prstGeom>
          <a:noFill/>
        </p:spPr>
        <p:txBody>
          <a:bodyPr wrap="square">
            <a:spAutoFit/>
          </a:bodyPr>
          <a:lstStyle/>
          <a:p>
            <a:pPr algn="just">
              <a:lnSpc>
                <a:spcPct val="150000"/>
              </a:lnSpc>
              <a:spcAft>
                <a:spcPts val="600"/>
              </a:spcAft>
            </a:pPr>
            <a:r>
              <a:rPr lang="en-GB" sz="1350" kern="100" dirty="0">
                <a:latin typeface="+mj-lt"/>
                <a:ea typeface="Calibri" panose="020F0502020204030204" pitchFamily="34" charset="0"/>
                <a:cs typeface="Times New Roman" panose="02020603050405020304" pitchFamily="18" charset="0"/>
              </a:rPr>
              <a:t>Missing values is a condition when there is no value in an observation (not zero) denoted in NA in R or . in STATA. Missing value is classified as an error because it cannot represent the true value of the data. However, each type of missing values might not be treated the same.</a:t>
            </a:r>
          </a:p>
        </p:txBody>
      </p:sp>
      <p:graphicFrame>
        <p:nvGraphicFramePr>
          <p:cNvPr id="4" name="Table 10">
            <a:extLst>
              <a:ext uri="{FF2B5EF4-FFF2-40B4-BE49-F238E27FC236}">
                <a16:creationId xmlns:a16="http://schemas.microsoft.com/office/drawing/2014/main" id="{B96DDBD5-FA19-7B04-01B0-7E1CC85FD48E}"/>
              </a:ext>
            </a:extLst>
          </p:cNvPr>
          <p:cNvGraphicFramePr>
            <a:graphicFrameLocks noGrp="1"/>
          </p:cNvGraphicFramePr>
          <p:nvPr>
            <p:extLst>
              <p:ext uri="{D42A27DB-BD31-4B8C-83A1-F6EECF244321}">
                <p14:modId xmlns:p14="http://schemas.microsoft.com/office/powerpoint/2010/main" val="51479298"/>
              </p:ext>
            </p:extLst>
          </p:nvPr>
        </p:nvGraphicFramePr>
        <p:xfrm>
          <a:off x="470726" y="2107570"/>
          <a:ext cx="8278336" cy="1950720"/>
        </p:xfrm>
        <a:graphic>
          <a:graphicData uri="http://schemas.openxmlformats.org/drawingml/2006/table">
            <a:tbl>
              <a:tblPr firstRow="1" bandRow="1">
                <a:tableStyleId>{5C22544A-7EE6-4342-B048-85BDC9FD1C3A}</a:tableStyleId>
              </a:tblPr>
              <a:tblGrid>
                <a:gridCol w="3394279">
                  <a:extLst>
                    <a:ext uri="{9D8B030D-6E8A-4147-A177-3AD203B41FA5}">
                      <a16:colId xmlns:a16="http://schemas.microsoft.com/office/drawing/2014/main" val="2082538842"/>
                    </a:ext>
                  </a:extLst>
                </a:gridCol>
                <a:gridCol w="4884057">
                  <a:extLst>
                    <a:ext uri="{9D8B030D-6E8A-4147-A177-3AD203B41FA5}">
                      <a16:colId xmlns:a16="http://schemas.microsoft.com/office/drawing/2014/main" val="2487823263"/>
                    </a:ext>
                  </a:extLst>
                </a:gridCol>
              </a:tblGrid>
              <a:tr h="278130">
                <a:tc>
                  <a:txBody>
                    <a:bodyPr/>
                    <a:lstStyle/>
                    <a:p>
                      <a:r>
                        <a:rPr lang="en-GB" sz="1400" dirty="0"/>
                        <a:t>Type</a:t>
                      </a:r>
                      <a:endParaRPr lang="en-ID" sz="1400" dirty="0"/>
                    </a:p>
                  </a:txBody>
                  <a:tcPr marL="68580" marR="68580" marT="34290" marB="34290"/>
                </a:tc>
                <a:tc>
                  <a:txBody>
                    <a:bodyPr/>
                    <a:lstStyle/>
                    <a:p>
                      <a:r>
                        <a:rPr lang="en-GB" sz="1400" dirty="0"/>
                        <a:t>Definition</a:t>
                      </a:r>
                      <a:endParaRPr lang="en-ID" sz="1400" dirty="0"/>
                    </a:p>
                  </a:txBody>
                  <a:tcPr marL="68580" marR="68580" marT="34290" marB="34290"/>
                </a:tc>
                <a:extLst>
                  <a:ext uri="{0D108BD9-81ED-4DB2-BD59-A6C34878D82A}">
                    <a16:rowId xmlns:a16="http://schemas.microsoft.com/office/drawing/2014/main" val="1110415538"/>
                  </a:ext>
                </a:extLst>
              </a:tr>
              <a:tr h="278130">
                <a:tc>
                  <a:txBody>
                    <a:bodyPr/>
                    <a:lstStyle/>
                    <a:p>
                      <a:r>
                        <a:rPr lang="en-ID" sz="1400" kern="1200" dirty="0">
                          <a:solidFill>
                            <a:srgbClr val="313131"/>
                          </a:solidFill>
                          <a:effectLst/>
                          <a:latin typeface="+mn-lt"/>
                          <a:ea typeface="+mn-ea"/>
                          <a:cs typeface="+mn-cs"/>
                        </a:rPr>
                        <a:t>Missing Completely at Random (MCAR)</a:t>
                      </a:r>
                      <a:endParaRPr lang="en-ID" sz="1400" dirty="0">
                        <a:solidFill>
                          <a:srgbClr val="313131"/>
                        </a:solidFill>
                      </a:endParaRPr>
                    </a:p>
                  </a:txBody>
                  <a:tcPr marL="68580" marR="68580" marT="34290" marB="34290"/>
                </a:tc>
                <a:tc>
                  <a:txBody>
                    <a:bodyPr/>
                    <a:lstStyle/>
                    <a:p>
                      <a:r>
                        <a:rPr lang="en-GB" sz="1400" dirty="0">
                          <a:solidFill>
                            <a:srgbClr val="313131"/>
                          </a:solidFill>
                        </a:rPr>
                        <a:t>Randomly distributed and uncorrelated with variables</a:t>
                      </a:r>
                      <a:endParaRPr lang="en-ID" sz="1400" dirty="0">
                        <a:solidFill>
                          <a:srgbClr val="313131"/>
                        </a:solidFill>
                      </a:endParaRPr>
                    </a:p>
                  </a:txBody>
                  <a:tcPr marL="68580" marR="68580" marT="34290" marB="34290"/>
                </a:tc>
                <a:extLst>
                  <a:ext uri="{0D108BD9-81ED-4DB2-BD59-A6C34878D82A}">
                    <a16:rowId xmlns:a16="http://schemas.microsoft.com/office/drawing/2014/main" val="2414781124"/>
                  </a:ext>
                </a:extLst>
              </a:tr>
              <a:tr h="388620">
                <a:tc>
                  <a:txBody>
                    <a:bodyPr/>
                    <a:lstStyle/>
                    <a:p>
                      <a:r>
                        <a:rPr lang="en-ID" sz="1400" kern="1200" dirty="0">
                          <a:solidFill>
                            <a:srgbClr val="313131"/>
                          </a:solidFill>
                          <a:effectLst/>
                          <a:latin typeface="+mn-lt"/>
                          <a:ea typeface="+mn-ea"/>
                          <a:cs typeface="+mn-cs"/>
                        </a:rPr>
                        <a:t>Missing at Random (MAR)</a:t>
                      </a:r>
                      <a:endParaRPr lang="en-ID" sz="1400" dirty="0">
                        <a:solidFill>
                          <a:srgbClr val="313131"/>
                        </a:solidFill>
                      </a:endParaRPr>
                    </a:p>
                  </a:txBody>
                  <a:tcPr marL="68580" marR="68580" marT="34290" marB="34290"/>
                </a:tc>
                <a:tc>
                  <a:txBody>
                    <a:bodyPr/>
                    <a:lstStyle/>
                    <a:p>
                      <a:r>
                        <a:rPr lang="en-GB" sz="1400" dirty="0">
                          <a:solidFill>
                            <a:srgbClr val="313131"/>
                          </a:solidFill>
                        </a:rPr>
                        <a:t>Not randomly distributed and might be correlated with certain variables</a:t>
                      </a:r>
                      <a:endParaRPr lang="en-ID" sz="1400" dirty="0">
                        <a:solidFill>
                          <a:srgbClr val="313131"/>
                        </a:solidFill>
                      </a:endParaRPr>
                    </a:p>
                  </a:txBody>
                  <a:tcPr marL="68580" marR="68580" marT="34290" marB="34290"/>
                </a:tc>
                <a:extLst>
                  <a:ext uri="{0D108BD9-81ED-4DB2-BD59-A6C34878D82A}">
                    <a16:rowId xmlns:a16="http://schemas.microsoft.com/office/drawing/2014/main" val="3133405432"/>
                  </a:ext>
                </a:extLst>
              </a:tr>
              <a:tr h="891540">
                <a:tc>
                  <a:txBody>
                    <a:bodyPr/>
                    <a:lstStyle/>
                    <a:p>
                      <a:r>
                        <a:rPr lang="en-ID" sz="1400" kern="1200" dirty="0">
                          <a:solidFill>
                            <a:srgbClr val="313131"/>
                          </a:solidFill>
                          <a:effectLst/>
                          <a:latin typeface="+mn-lt"/>
                          <a:ea typeface="+mn-ea"/>
                          <a:cs typeface="+mn-cs"/>
                        </a:rPr>
                        <a:t>Missing Not at Random (MNAR)</a:t>
                      </a:r>
                      <a:endParaRPr lang="en-ID" sz="1400" dirty="0">
                        <a:solidFill>
                          <a:srgbClr val="313131"/>
                        </a:solidFill>
                      </a:endParaRPr>
                    </a:p>
                  </a:txBody>
                  <a:tcPr marL="68580" marR="68580" marT="34290" marB="34290"/>
                </a:tc>
                <a:tc>
                  <a:txBody>
                    <a:bodyPr/>
                    <a:lstStyle/>
                    <a:p>
                      <a:r>
                        <a:rPr lang="en-GB" sz="1400" b="0" i="0" kern="1200" dirty="0">
                          <a:solidFill>
                            <a:srgbClr val="313131"/>
                          </a:solidFill>
                          <a:effectLst/>
                          <a:latin typeface="+mn-lt"/>
                          <a:ea typeface="+mn-ea"/>
                          <a:cs typeface="+mn-cs"/>
                        </a:rPr>
                        <a:t>It assumes that there is a definite pattern in missing variable that is however unrelated to any feature we can observe in our data. (missing due to the value of given observation)</a:t>
                      </a:r>
                      <a:endParaRPr lang="en-ID" sz="1400" dirty="0">
                        <a:solidFill>
                          <a:srgbClr val="313131"/>
                        </a:solidFill>
                      </a:endParaRPr>
                    </a:p>
                  </a:txBody>
                  <a:tcPr marL="68580" marR="68580" marT="34290" marB="34290"/>
                </a:tc>
                <a:extLst>
                  <a:ext uri="{0D108BD9-81ED-4DB2-BD59-A6C34878D82A}">
                    <a16:rowId xmlns:a16="http://schemas.microsoft.com/office/drawing/2014/main" val="578366645"/>
                  </a:ext>
                </a:extLst>
              </a:tr>
            </a:tbl>
          </a:graphicData>
        </a:graphic>
      </p:graphicFrame>
    </p:spTree>
    <p:extLst>
      <p:ext uri="{BB962C8B-B14F-4D97-AF65-F5344CB8AC3E}">
        <p14:creationId xmlns:p14="http://schemas.microsoft.com/office/powerpoint/2010/main" val="389922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CB1E911-B5A6-3936-257F-4ABAA46C181C}"/>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39B75F0C-FE5C-793A-3695-72913B28E77D}"/>
              </a:ext>
            </a:extLst>
          </p:cNvPr>
          <p:cNvSpPr>
            <a:spLocks noGrp="1"/>
          </p:cNvSpPr>
          <p:nvPr>
            <p:ph type="title"/>
          </p:nvPr>
        </p:nvSpPr>
        <p:spPr/>
        <p:txBody>
          <a:bodyPr/>
          <a:lstStyle/>
          <a:p>
            <a:r>
              <a:rPr lang="en-US" dirty="0"/>
              <a:t>Merge &amp; Append Datasets</a:t>
            </a:r>
            <a:endParaRPr lang="en-ID" dirty="0"/>
          </a:p>
        </p:txBody>
      </p:sp>
      <p:pic>
        <p:nvPicPr>
          <p:cNvPr id="2050" name="Picture 2">
            <a:extLst>
              <a:ext uri="{FF2B5EF4-FFF2-40B4-BE49-F238E27FC236}">
                <a16:creationId xmlns:a16="http://schemas.microsoft.com/office/drawing/2014/main" id="{B6AF7B90-9452-90E0-D918-779682666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141" y="1572257"/>
            <a:ext cx="1817688" cy="25717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C3CD7C-4BB1-A6E0-E5F9-99721D22935B}"/>
              </a:ext>
            </a:extLst>
          </p:cNvPr>
          <p:cNvSpPr txBox="1"/>
          <p:nvPr/>
        </p:nvSpPr>
        <p:spPr>
          <a:xfrm>
            <a:off x="213510" y="925926"/>
            <a:ext cx="4050266" cy="646331"/>
          </a:xfrm>
          <a:prstGeom prst="rect">
            <a:avLst/>
          </a:prstGeom>
          <a:noFill/>
        </p:spPr>
        <p:txBody>
          <a:bodyPr wrap="square">
            <a:spAutoFit/>
          </a:bodyPr>
          <a:lstStyle/>
          <a:p>
            <a:pPr algn="just">
              <a:spcAft>
                <a:spcPts val="600"/>
              </a:spcAft>
            </a:pPr>
            <a:r>
              <a:rPr lang="en-GB" sz="1200" kern="100" dirty="0">
                <a:latin typeface="+mj-lt"/>
                <a:ea typeface="Calibri" panose="020F0502020204030204" pitchFamily="34" charset="0"/>
                <a:cs typeface="Times New Roman" panose="02020603050405020304" pitchFamily="18" charset="0"/>
              </a:rPr>
              <a:t>Merge and Append are methods to combine scattered data; merge is to combine data horizontally whereas Append is to combine vertically</a:t>
            </a:r>
          </a:p>
        </p:txBody>
      </p:sp>
      <p:grpSp>
        <p:nvGrpSpPr>
          <p:cNvPr id="7" name="Group 6">
            <a:extLst>
              <a:ext uri="{FF2B5EF4-FFF2-40B4-BE49-F238E27FC236}">
                <a16:creationId xmlns:a16="http://schemas.microsoft.com/office/drawing/2014/main" id="{C29F7B2F-6484-8CDF-B3C1-B7B32EF5FD5B}"/>
              </a:ext>
            </a:extLst>
          </p:cNvPr>
          <p:cNvGrpSpPr/>
          <p:nvPr/>
        </p:nvGrpSpPr>
        <p:grpSpPr>
          <a:xfrm>
            <a:off x="213510" y="1634981"/>
            <a:ext cx="4050266" cy="2117194"/>
            <a:chOff x="394938" y="1680211"/>
            <a:chExt cx="5444630" cy="2846069"/>
          </a:xfrm>
        </p:grpSpPr>
        <p:pic>
          <p:nvPicPr>
            <p:cNvPr id="5" name="Picture 4" descr="Merging and appending datasets with dplyr (R) - Pere A. Taberner">
              <a:extLst>
                <a:ext uri="{FF2B5EF4-FFF2-40B4-BE49-F238E27FC236}">
                  <a16:creationId xmlns:a16="http://schemas.microsoft.com/office/drawing/2014/main" id="{01F5EE70-6290-BD0E-0D12-EA9FD56F27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83" b="54464"/>
            <a:stretch/>
          </p:blipFill>
          <p:spPr bwMode="auto">
            <a:xfrm>
              <a:off x="394938" y="1680211"/>
              <a:ext cx="5209148" cy="1230585"/>
            </a:xfrm>
            <a:prstGeom prst="rect">
              <a:avLst/>
            </a:prstGeom>
            <a:noFill/>
            <a:ln>
              <a:noFill/>
            </a:ln>
            <a:extLst>
              <a:ext uri="{53640926-AAD7-44D8-BBD7-CCE9431645EC}">
                <a14:shadowObscured xmlns:a14="http://schemas.microsoft.com/office/drawing/2010/main"/>
              </a:ext>
            </a:extLst>
          </p:spPr>
        </p:pic>
        <p:pic>
          <p:nvPicPr>
            <p:cNvPr id="6" name="Picture 5" descr="Merging and appending datasets with dplyr (R) - Pere A. Taberner">
              <a:extLst>
                <a:ext uri="{FF2B5EF4-FFF2-40B4-BE49-F238E27FC236}">
                  <a16:creationId xmlns:a16="http://schemas.microsoft.com/office/drawing/2014/main" id="{FD56913D-6714-C62E-C013-62E2996335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2522" b="4911"/>
            <a:stretch/>
          </p:blipFill>
          <p:spPr bwMode="auto">
            <a:xfrm>
              <a:off x="394938" y="2910795"/>
              <a:ext cx="5444630" cy="1615485"/>
            </a:xfrm>
            <a:prstGeom prst="rect">
              <a:avLst/>
            </a:prstGeom>
            <a:noFill/>
            <a:ln>
              <a:noFill/>
            </a:ln>
            <a:extLst>
              <a:ext uri="{53640926-AAD7-44D8-BBD7-CCE9431645EC}">
                <a14:shadowObscured xmlns:a14="http://schemas.microsoft.com/office/drawing/2010/main"/>
              </a:ext>
            </a:extLst>
          </p:spPr>
        </p:pic>
      </p:grpSp>
      <p:pic>
        <p:nvPicPr>
          <p:cNvPr id="2052" name="Picture 4">
            <a:extLst>
              <a:ext uri="{FF2B5EF4-FFF2-40B4-BE49-F238E27FC236}">
                <a16:creationId xmlns:a16="http://schemas.microsoft.com/office/drawing/2014/main" id="{903DA736-DCAB-39BD-3420-A9E4AE764F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4700" y="1451630"/>
            <a:ext cx="2321719"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1C9C801-933D-F526-40B4-7681513466A8}"/>
              </a:ext>
            </a:extLst>
          </p:cNvPr>
          <p:cNvSpPr/>
          <p:nvPr/>
        </p:nvSpPr>
        <p:spPr>
          <a:xfrm>
            <a:off x="4344535" y="1150117"/>
            <a:ext cx="2069405" cy="33391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Logics of joining datasets</a:t>
            </a:r>
            <a:endParaRPr lang="en-ID" sz="1200" dirty="0"/>
          </a:p>
        </p:txBody>
      </p:sp>
      <p:sp>
        <p:nvSpPr>
          <p:cNvPr id="10" name="Rectangle 9">
            <a:extLst>
              <a:ext uri="{FF2B5EF4-FFF2-40B4-BE49-F238E27FC236}">
                <a16:creationId xmlns:a16="http://schemas.microsoft.com/office/drawing/2014/main" id="{1475DB57-BA96-0E2E-B328-15154DCAF7E0}"/>
              </a:ext>
            </a:extLst>
          </p:cNvPr>
          <p:cNvSpPr/>
          <p:nvPr/>
        </p:nvSpPr>
        <p:spPr>
          <a:xfrm>
            <a:off x="6494700" y="4144008"/>
            <a:ext cx="2321719" cy="5153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 Data </a:t>
            </a:r>
            <a:r>
              <a:rPr lang="en-US" sz="1200" dirty="0" err="1"/>
              <a:t>Individu</a:t>
            </a:r>
            <a:r>
              <a:rPr lang="en-US" sz="1200" dirty="0"/>
              <a:t> + Identifier </a:t>
            </a:r>
            <a:r>
              <a:rPr lang="en-US" sz="1200" dirty="0" err="1"/>
              <a:t>lokasi</a:t>
            </a:r>
            <a:endParaRPr lang="en-ID" sz="1200" dirty="0"/>
          </a:p>
        </p:txBody>
      </p:sp>
    </p:spTree>
    <p:extLst>
      <p:ext uri="{BB962C8B-B14F-4D97-AF65-F5344CB8AC3E}">
        <p14:creationId xmlns:p14="http://schemas.microsoft.com/office/powerpoint/2010/main" val="1426195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FCCCC07C-38B5-8F7B-F06F-B28E65E0FB05}"/>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DFC02023-EA9D-9088-C167-6B72D448B777}"/>
              </a:ext>
            </a:extLst>
          </p:cNvPr>
          <p:cNvSpPr>
            <a:spLocks noGrp="1"/>
          </p:cNvSpPr>
          <p:nvPr>
            <p:ph type="title"/>
          </p:nvPr>
        </p:nvSpPr>
        <p:spPr/>
        <p:txBody>
          <a:bodyPr/>
          <a:lstStyle/>
          <a:p>
            <a:r>
              <a:rPr lang="en-US" dirty="0"/>
              <a:t>Data Viz</a:t>
            </a:r>
            <a:endParaRPr lang="en-ID" dirty="0"/>
          </a:p>
        </p:txBody>
      </p:sp>
      <p:sp>
        <p:nvSpPr>
          <p:cNvPr id="3" name="TextBox 2">
            <a:extLst>
              <a:ext uri="{FF2B5EF4-FFF2-40B4-BE49-F238E27FC236}">
                <a16:creationId xmlns:a16="http://schemas.microsoft.com/office/drawing/2014/main" id="{EB70B282-D293-C961-2E06-6C038C30084D}"/>
              </a:ext>
            </a:extLst>
          </p:cNvPr>
          <p:cNvSpPr txBox="1"/>
          <p:nvPr/>
        </p:nvSpPr>
        <p:spPr>
          <a:xfrm>
            <a:off x="203234" y="941622"/>
            <a:ext cx="4676991" cy="3334246"/>
          </a:xfrm>
          <a:prstGeom prst="rect">
            <a:avLst/>
          </a:prstGeom>
          <a:noFill/>
        </p:spPr>
        <p:txBody>
          <a:bodyPr wrap="square">
            <a:spAutoFit/>
          </a:bodyPr>
          <a:lstStyle/>
          <a:p>
            <a:pPr marL="0" lvl="0" indent="0" algn="just" rtl="0">
              <a:lnSpc>
                <a:spcPct val="100000"/>
              </a:lnSpc>
              <a:spcBef>
                <a:spcPts val="0"/>
              </a:spcBef>
              <a:spcAft>
                <a:spcPts val="1600"/>
              </a:spcAft>
              <a:buNone/>
            </a:pPr>
            <a:r>
              <a:rPr lang="en-GB" sz="1200" dirty="0"/>
              <a:t>Data visualization is the graphical representation of information and data. By using graphical tools can help us to see and understand trends, outliers, and patterns in data. </a:t>
            </a:r>
          </a:p>
          <a:p>
            <a:pPr marL="0" lvl="0" indent="0" algn="just" rtl="0">
              <a:lnSpc>
                <a:spcPct val="100000"/>
              </a:lnSpc>
              <a:spcBef>
                <a:spcPts val="0"/>
              </a:spcBef>
              <a:spcAft>
                <a:spcPts val="1600"/>
              </a:spcAft>
              <a:buNone/>
            </a:pPr>
            <a:r>
              <a:rPr lang="en-GB" sz="1200" dirty="0"/>
              <a:t>Some examples:</a:t>
            </a:r>
          </a:p>
          <a:p>
            <a:pPr marL="285750" indent="-285750" algn="just">
              <a:lnSpc>
                <a:spcPct val="100000"/>
              </a:lnSpc>
              <a:spcAft>
                <a:spcPts val="1600"/>
              </a:spcAft>
              <a:buFont typeface="Arial" panose="020B0604020202020204" pitchFamily="34" charset="0"/>
              <a:buChar char="•"/>
            </a:pPr>
            <a:r>
              <a:rPr lang="en-GB" sz="1200" b="1" dirty="0"/>
              <a:t>Line chart</a:t>
            </a:r>
            <a:r>
              <a:rPr lang="en-GB" sz="1200" dirty="0"/>
              <a:t>: a graph that connects a series of points by drawing line segments between them</a:t>
            </a:r>
          </a:p>
          <a:p>
            <a:pPr marL="285750" indent="-285750" algn="just">
              <a:lnSpc>
                <a:spcPct val="100000"/>
              </a:lnSpc>
              <a:spcAft>
                <a:spcPts val="1600"/>
              </a:spcAft>
              <a:buFont typeface="Arial" panose="020B0604020202020204" pitchFamily="34" charset="0"/>
              <a:buChar char="•"/>
            </a:pPr>
            <a:r>
              <a:rPr lang="en-GB" sz="1200" b="1" dirty="0"/>
              <a:t>Scatter plots</a:t>
            </a:r>
            <a:r>
              <a:rPr lang="en-GB" sz="1200" dirty="0"/>
              <a:t>: show many points plotted in the Cartesian plane</a:t>
            </a:r>
          </a:p>
          <a:p>
            <a:pPr marL="285750" indent="-285750" algn="just">
              <a:lnSpc>
                <a:spcPct val="100000"/>
              </a:lnSpc>
              <a:spcAft>
                <a:spcPts val="1600"/>
              </a:spcAft>
              <a:buFont typeface="Arial" panose="020B0604020202020204" pitchFamily="34" charset="0"/>
              <a:buChar char="•"/>
            </a:pPr>
            <a:r>
              <a:rPr lang="en-GB" sz="1200" b="1" dirty="0"/>
              <a:t>Histogram</a:t>
            </a:r>
            <a:r>
              <a:rPr lang="en-GB" sz="1200" dirty="0"/>
              <a:t>: represents the frequencies of values of a variable bucketed into ranges.</a:t>
            </a:r>
          </a:p>
          <a:p>
            <a:pPr marL="285750" indent="-285750" algn="just">
              <a:lnSpc>
                <a:spcPct val="100000"/>
              </a:lnSpc>
              <a:spcAft>
                <a:spcPts val="1600"/>
              </a:spcAft>
              <a:buFont typeface="Arial" panose="020B0604020202020204" pitchFamily="34" charset="0"/>
              <a:buChar char="•"/>
            </a:pPr>
            <a:r>
              <a:rPr lang="en-GB" sz="1200" b="1" dirty="0"/>
              <a:t>Bar chart</a:t>
            </a:r>
            <a:r>
              <a:rPr lang="en-GB" sz="1200" dirty="0"/>
              <a:t>: represents data in rectangular bars with length of the bar proportional to the value of the variable</a:t>
            </a:r>
          </a:p>
        </p:txBody>
      </p:sp>
      <p:pic>
        <p:nvPicPr>
          <p:cNvPr id="1026" name="Picture 2">
            <a:extLst>
              <a:ext uri="{FF2B5EF4-FFF2-40B4-BE49-F238E27FC236}">
                <a16:creationId xmlns:a16="http://schemas.microsoft.com/office/drawing/2014/main" id="{DAAA1381-4403-86F8-B5E6-76AFB8E85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235" y="1827360"/>
            <a:ext cx="2014009" cy="1208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AF0552-B1C8-A073-C4D0-53DA41504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255" y="1752792"/>
            <a:ext cx="1710630" cy="1282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5DAE532-991B-3F61-CE4E-9E75E4418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0953" y="3133553"/>
            <a:ext cx="1339813" cy="10048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25FD51E-F631-FAED-E451-34C28BEBB6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534" y="3035765"/>
            <a:ext cx="2134109" cy="120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BA967-A1BD-E4E7-0A8A-45C3D0AFD5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843DD2-F37C-396A-2A05-3FC54F77AAFD}"/>
              </a:ext>
            </a:extLst>
          </p:cNvPr>
          <p:cNvSpPr>
            <a:spLocks noGrp="1"/>
          </p:cNvSpPr>
          <p:nvPr>
            <p:ph type="body" idx="1"/>
          </p:nvPr>
        </p:nvSpPr>
        <p:spPr>
          <a:xfrm>
            <a:off x="723300" y="2341500"/>
            <a:ext cx="7697400" cy="460500"/>
          </a:xfrm>
        </p:spPr>
        <p:txBody>
          <a:bodyPr/>
          <a:lstStyle/>
          <a:p>
            <a:pPr algn="ctr"/>
            <a:r>
              <a:rPr lang="en-US" sz="2500" b="1" dirty="0" err="1">
                <a:solidFill>
                  <a:srgbClr val="002060"/>
                </a:solidFill>
                <a:latin typeface="Proxima Nova" panose="020B0604020202020204" charset="0"/>
              </a:rPr>
              <a:t>Operasi</a:t>
            </a:r>
            <a:r>
              <a:rPr lang="en-US" sz="2500" b="1" dirty="0">
                <a:solidFill>
                  <a:srgbClr val="002060"/>
                </a:solidFill>
                <a:latin typeface="Proxima Nova" panose="020B0604020202020204" charset="0"/>
              </a:rPr>
              <a:t> </a:t>
            </a:r>
            <a:r>
              <a:rPr lang="en-US" sz="2500" b="1" dirty="0" err="1">
                <a:solidFill>
                  <a:srgbClr val="002060"/>
                </a:solidFill>
                <a:latin typeface="Proxima Nova" panose="020B0604020202020204" charset="0"/>
              </a:rPr>
              <a:t>Sederhana</a:t>
            </a:r>
            <a:endParaRPr lang="en-ID" sz="2500" b="1" dirty="0">
              <a:solidFill>
                <a:srgbClr val="002060"/>
              </a:solidFill>
              <a:latin typeface="Proxima Nova" panose="020B0604020202020204" charset="0"/>
            </a:endParaRPr>
          </a:p>
        </p:txBody>
      </p:sp>
    </p:spTree>
    <p:extLst>
      <p:ext uri="{BB962C8B-B14F-4D97-AF65-F5344CB8AC3E}">
        <p14:creationId xmlns:p14="http://schemas.microsoft.com/office/powerpoint/2010/main" val="872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952B80-2479-8DF7-465F-37E2D6F6D545}"/>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C5DD5142-9281-FDEA-2565-212B0E325B27}"/>
              </a:ext>
            </a:extLst>
          </p:cNvPr>
          <p:cNvSpPr>
            <a:spLocks noGrp="1"/>
          </p:cNvSpPr>
          <p:nvPr>
            <p:ph type="title"/>
          </p:nvPr>
        </p:nvSpPr>
        <p:spPr/>
        <p:txBody>
          <a:bodyPr/>
          <a:lstStyle/>
          <a:p>
            <a:r>
              <a:rPr lang="en-US" dirty="0"/>
              <a:t>Simple Operations</a:t>
            </a:r>
            <a:endParaRPr lang="en-ID" dirty="0"/>
          </a:p>
        </p:txBody>
      </p:sp>
      <p:pic>
        <p:nvPicPr>
          <p:cNvPr id="18" name="Picture 17">
            <a:extLst>
              <a:ext uri="{FF2B5EF4-FFF2-40B4-BE49-F238E27FC236}">
                <a16:creationId xmlns:a16="http://schemas.microsoft.com/office/drawing/2014/main" id="{E1DCC9E4-E365-D266-6174-B3C560CD6467}"/>
              </a:ext>
            </a:extLst>
          </p:cNvPr>
          <p:cNvPicPr>
            <a:picLocks noChangeAspect="1"/>
          </p:cNvPicPr>
          <p:nvPr/>
        </p:nvPicPr>
        <p:blipFill>
          <a:blip r:embed="rId3"/>
          <a:stretch>
            <a:fillRect/>
          </a:stretch>
        </p:blipFill>
        <p:spPr>
          <a:xfrm>
            <a:off x="499328" y="1264661"/>
            <a:ext cx="2610238" cy="330749"/>
          </a:xfrm>
          <a:prstGeom prst="rect">
            <a:avLst/>
          </a:prstGeom>
        </p:spPr>
      </p:pic>
      <p:pic>
        <p:nvPicPr>
          <p:cNvPr id="23" name="Picture 22">
            <a:extLst>
              <a:ext uri="{FF2B5EF4-FFF2-40B4-BE49-F238E27FC236}">
                <a16:creationId xmlns:a16="http://schemas.microsoft.com/office/drawing/2014/main" id="{9D280729-B689-88A7-1E17-B14A9C7B42FE}"/>
              </a:ext>
            </a:extLst>
          </p:cNvPr>
          <p:cNvPicPr>
            <a:picLocks noChangeAspect="1"/>
          </p:cNvPicPr>
          <p:nvPr/>
        </p:nvPicPr>
        <p:blipFill>
          <a:blip r:embed="rId4"/>
          <a:srcRect r="28398" b="-7733"/>
          <a:stretch/>
        </p:blipFill>
        <p:spPr>
          <a:xfrm>
            <a:off x="499329" y="1926159"/>
            <a:ext cx="2610237" cy="454582"/>
          </a:xfrm>
          <a:prstGeom prst="rect">
            <a:avLst/>
          </a:prstGeom>
        </p:spPr>
      </p:pic>
      <p:cxnSp>
        <p:nvCxnSpPr>
          <p:cNvPr id="25" name="Straight Arrow Connector 24">
            <a:extLst>
              <a:ext uri="{FF2B5EF4-FFF2-40B4-BE49-F238E27FC236}">
                <a16:creationId xmlns:a16="http://schemas.microsoft.com/office/drawing/2014/main" id="{935A16B2-9341-48A6-2248-3F1182E251F8}"/>
              </a:ext>
            </a:extLst>
          </p:cNvPr>
          <p:cNvCxnSpPr>
            <a:cxnSpLocks/>
            <a:endCxn id="23" idx="0"/>
          </p:cNvCxnSpPr>
          <p:nvPr/>
        </p:nvCxnSpPr>
        <p:spPr>
          <a:xfrm>
            <a:off x="1804447" y="1525051"/>
            <a:ext cx="1" cy="40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C3BFC37-51AC-5982-25E8-50BD4A286F84}"/>
              </a:ext>
            </a:extLst>
          </p:cNvPr>
          <p:cNvSpPr/>
          <p:nvPr/>
        </p:nvSpPr>
        <p:spPr>
          <a:xfrm>
            <a:off x="286991" y="1143000"/>
            <a:ext cx="3124200" cy="142875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Rectangle 33">
            <a:extLst>
              <a:ext uri="{FF2B5EF4-FFF2-40B4-BE49-F238E27FC236}">
                <a16:creationId xmlns:a16="http://schemas.microsoft.com/office/drawing/2014/main" id="{88BAAF3F-FE91-052B-4153-A28F28F7DA0B}"/>
              </a:ext>
            </a:extLst>
          </p:cNvPr>
          <p:cNvSpPr/>
          <p:nvPr/>
        </p:nvSpPr>
        <p:spPr>
          <a:xfrm>
            <a:off x="2582340" y="2867403"/>
            <a:ext cx="2591712" cy="142875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6" name="Picture 35">
            <a:extLst>
              <a:ext uri="{FF2B5EF4-FFF2-40B4-BE49-F238E27FC236}">
                <a16:creationId xmlns:a16="http://schemas.microsoft.com/office/drawing/2014/main" id="{6592A307-96EA-E09B-9D2F-C8472A699663}"/>
              </a:ext>
            </a:extLst>
          </p:cNvPr>
          <p:cNvPicPr>
            <a:picLocks noChangeAspect="1"/>
          </p:cNvPicPr>
          <p:nvPr/>
        </p:nvPicPr>
        <p:blipFill>
          <a:blip r:embed="rId5"/>
          <a:srcRect r="61813" b="2629"/>
          <a:stretch/>
        </p:blipFill>
        <p:spPr>
          <a:xfrm>
            <a:off x="2794677" y="2984314"/>
            <a:ext cx="1044964" cy="432448"/>
          </a:xfrm>
          <a:prstGeom prst="rect">
            <a:avLst/>
          </a:prstGeom>
        </p:spPr>
      </p:pic>
      <p:cxnSp>
        <p:nvCxnSpPr>
          <p:cNvPr id="38" name="Straight Arrow Connector 37">
            <a:extLst>
              <a:ext uri="{FF2B5EF4-FFF2-40B4-BE49-F238E27FC236}">
                <a16:creationId xmlns:a16="http://schemas.microsoft.com/office/drawing/2014/main" id="{B58EF8B3-301D-BF87-5ED8-A3F1551A9954}"/>
              </a:ext>
            </a:extLst>
          </p:cNvPr>
          <p:cNvCxnSpPr>
            <a:cxnSpLocks/>
            <a:stCxn id="36" idx="3"/>
            <a:endCxn id="47" idx="0"/>
          </p:cNvCxnSpPr>
          <p:nvPr/>
        </p:nvCxnSpPr>
        <p:spPr>
          <a:xfrm>
            <a:off x="3839641" y="3200538"/>
            <a:ext cx="618731" cy="267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3828480-A794-4873-4FE4-BD006BB4A677}"/>
              </a:ext>
            </a:extLst>
          </p:cNvPr>
          <p:cNvPicPr>
            <a:picLocks noChangeAspect="1"/>
          </p:cNvPicPr>
          <p:nvPr/>
        </p:nvPicPr>
        <p:blipFill>
          <a:blip r:embed="rId6"/>
          <a:srcRect r="49104"/>
          <a:stretch/>
        </p:blipFill>
        <p:spPr>
          <a:xfrm>
            <a:off x="4015741" y="3467562"/>
            <a:ext cx="885261" cy="708186"/>
          </a:xfrm>
          <a:prstGeom prst="rect">
            <a:avLst/>
          </a:prstGeom>
        </p:spPr>
      </p:pic>
      <p:pic>
        <p:nvPicPr>
          <p:cNvPr id="55" name="Picture 54">
            <a:extLst>
              <a:ext uri="{FF2B5EF4-FFF2-40B4-BE49-F238E27FC236}">
                <a16:creationId xmlns:a16="http://schemas.microsoft.com/office/drawing/2014/main" id="{1958E786-D7F3-8B91-833C-2EB0CEF9814C}"/>
              </a:ext>
            </a:extLst>
          </p:cNvPr>
          <p:cNvPicPr>
            <a:picLocks noChangeAspect="1"/>
          </p:cNvPicPr>
          <p:nvPr/>
        </p:nvPicPr>
        <p:blipFill>
          <a:blip r:embed="rId7"/>
          <a:srcRect r="54667" b="48671"/>
          <a:stretch/>
        </p:blipFill>
        <p:spPr>
          <a:xfrm>
            <a:off x="4078999" y="1343392"/>
            <a:ext cx="1731253" cy="310934"/>
          </a:xfrm>
          <a:prstGeom prst="rect">
            <a:avLst/>
          </a:prstGeom>
        </p:spPr>
      </p:pic>
      <p:pic>
        <p:nvPicPr>
          <p:cNvPr id="57" name="Picture 56">
            <a:extLst>
              <a:ext uri="{FF2B5EF4-FFF2-40B4-BE49-F238E27FC236}">
                <a16:creationId xmlns:a16="http://schemas.microsoft.com/office/drawing/2014/main" id="{3FBD4A16-CCC8-85F8-0306-0E3B2CECC2ED}"/>
              </a:ext>
            </a:extLst>
          </p:cNvPr>
          <p:cNvPicPr>
            <a:picLocks noChangeAspect="1"/>
          </p:cNvPicPr>
          <p:nvPr/>
        </p:nvPicPr>
        <p:blipFill>
          <a:blip r:embed="rId8"/>
          <a:stretch>
            <a:fillRect/>
          </a:stretch>
        </p:blipFill>
        <p:spPr>
          <a:xfrm>
            <a:off x="6486468" y="1232919"/>
            <a:ext cx="2316413" cy="535200"/>
          </a:xfrm>
          <a:prstGeom prst="rect">
            <a:avLst/>
          </a:prstGeom>
        </p:spPr>
      </p:pic>
      <p:pic>
        <p:nvPicPr>
          <p:cNvPr id="58" name="Picture 57">
            <a:extLst>
              <a:ext uri="{FF2B5EF4-FFF2-40B4-BE49-F238E27FC236}">
                <a16:creationId xmlns:a16="http://schemas.microsoft.com/office/drawing/2014/main" id="{868BB332-4D7E-4E3B-31D3-4F109A1ED705}"/>
              </a:ext>
            </a:extLst>
          </p:cNvPr>
          <p:cNvPicPr>
            <a:picLocks noChangeAspect="1"/>
          </p:cNvPicPr>
          <p:nvPr/>
        </p:nvPicPr>
        <p:blipFill>
          <a:blip r:embed="rId7"/>
          <a:srcRect l="-1" t="48670" r="56832" b="1"/>
          <a:stretch/>
        </p:blipFill>
        <p:spPr>
          <a:xfrm>
            <a:off x="4078999" y="1975379"/>
            <a:ext cx="1648605" cy="310934"/>
          </a:xfrm>
          <a:prstGeom prst="rect">
            <a:avLst/>
          </a:prstGeom>
        </p:spPr>
      </p:pic>
      <p:pic>
        <p:nvPicPr>
          <p:cNvPr id="60" name="Picture 59">
            <a:extLst>
              <a:ext uri="{FF2B5EF4-FFF2-40B4-BE49-F238E27FC236}">
                <a16:creationId xmlns:a16="http://schemas.microsoft.com/office/drawing/2014/main" id="{DFAAA9E6-CF69-2011-298B-9739B362A0B2}"/>
              </a:ext>
            </a:extLst>
          </p:cNvPr>
          <p:cNvPicPr>
            <a:picLocks noChangeAspect="1"/>
          </p:cNvPicPr>
          <p:nvPr/>
        </p:nvPicPr>
        <p:blipFill>
          <a:blip r:embed="rId9"/>
          <a:stretch>
            <a:fillRect/>
          </a:stretch>
        </p:blipFill>
        <p:spPr>
          <a:xfrm>
            <a:off x="7130128" y="1857375"/>
            <a:ext cx="1379400" cy="539766"/>
          </a:xfrm>
          <a:prstGeom prst="rect">
            <a:avLst/>
          </a:prstGeom>
        </p:spPr>
      </p:pic>
      <p:cxnSp>
        <p:nvCxnSpPr>
          <p:cNvPr id="61" name="Straight Arrow Connector 60">
            <a:extLst>
              <a:ext uri="{FF2B5EF4-FFF2-40B4-BE49-F238E27FC236}">
                <a16:creationId xmlns:a16="http://schemas.microsoft.com/office/drawing/2014/main" id="{F4E79431-B30F-8E2D-AF0A-D934AF4B3CCC}"/>
              </a:ext>
            </a:extLst>
          </p:cNvPr>
          <p:cNvCxnSpPr>
            <a:cxnSpLocks/>
            <a:stCxn id="55" idx="3"/>
            <a:endCxn id="57" idx="1"/>
          </p:cNvCxnSpPr>
          <p:nvPr/>
        </p:nvCxnSpPr>
        <p:spPr>
          <a:xfrm>
            <a:off x="5810252" y="1498859"/>
            <a:ext cx="676216" cy="1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ACBB57C-1B50-2832-52E1-F01B554A8C58}"/>
              </a:ext>
            </a:extLst>
          </p:cNvPr>
          <p:cNvCxnSpPr>
            <a:cxnSpLocks/>
            <a:stCxn id="57" idx="2"/>
            <a:endCxn id="58" idx="0"/>
          </p:cNvCxnSpPr>
          <p:nvPr/>
        </p:nvCxnSpPr>
        <p:spPr>
          <a:xfrm flipH="1">
            <a:off x="4903302" y="1768119"/>
            <a:ext cx="2741373" cy="207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F86A917-F756-97C4-0343-7B234340AE3F}"/>
              </a:ext>
            </a:extLst>
          </p:cNvPr>
          <p:cNvCxnSpPr>
            <a:cxnSpLocks/>
            <a:stCxn id="58" idx="3"/>
            <a:endCxn id="60" idx="1"/>
          </p:cNvCxnSpPr>
          <p:nvPr/>
        </p:nvCxnSpPr>
        <p:spPr>
          <a:xfrm flipV="1">
            <a:off x="5727604" y="2127258"/>
            <a:ext cx="1402524" cy="3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628B4F32-E82F-6BF7-4A2D-A1DD36A9878D}"/>
              </a:ext>
            </a:extLst>
          </p:cNvPr>
          <p:cNvSpPr/>
          <p:nvPr/>
        </p:nvSpPr>
        <p:spPr>
          <a:xfrm>
            <a:off x="3827396" y="1143000"/>
            <a:ext cx="5107054" cy="1428750"/>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6368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72BB8EC5-349B-DC3B-8710-758E2386DAA4}"/>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A48DC454-B3D1-CA1C-FC61-BCAE849BD429}"/>
              </a:ext>
            </a:extLst>
          </p:cNvPr>
          <p:cNvSpPr>
            <a:spLocks noGrp="1"/>
          </p:cNvSpPr>
          <p:nvPr>
            <p:ph type="title"/>
          </p:nvPr>
        </p:nvSpPr>
        <p:spPr/>
        <p:txBody>
          <a:bodyPr/>
          <a:lstStyle/>
          <a:p>
            <a:r>
              <a:rPr lang="en-US" dirty="0"/>
              <a:t>Pipe operator “%&gt;%”</a:t>
            </a:r>
            <a:endParaRPr lang="en-ID" dirty="0"/>
          </a:p>
        </p:txBody>
      </p:sp>
      <p:sp>
        <p:nvSpPr>
          <p:cNvPr id="2" name="TextBox 1">
            <a:extLst>
              <a:ext uri="{FF2B5EF4-FFF2-40B4-BE49-F238E27FC236}">
                <a16:creationId xmlns:a16="http://schemas.microsoft.com/office/drawing/2014/main" id="{188F2B74-4FCE-5CCA-7DD6-1C87EE18CAF1}"/>
              </a:ext>
            </a:extLst>
          </p:cNvPr>
          <p:cNvSpPr txBox="1"/>
          <p:nvPr/>
        </p:nvSpPr>
        <p:spPr>
          <a:xfrm>
            <a:off x="207160" y="868776"/>
            <a:ext cx="8632040" cy="461665"/>
          </a:xfrm>
          <a:prstGeom prst="rect">
            <a:avLst/>
          </a:prstGeom>
          <a:noFill/>
        </p:spPr>
        <p:txBody>
          <a:bodyPr wrap="square">
            <a:spAutoFit/>
          </a:bodyPr>
          <a:lstStyle/>
          <a:p>
            <a:pPr algn="just">
              <a:spcAft>
                <a:spcPts val="600"/>
              </a:spcAft>
            </a:pPr>
            <a:r>
              <a:rPr lang="en-US" sz="1200" kern="100" dirty="0">
                <a:latin typeface="+mj-lt"/>
                <a:ea typeface="Calibri" panose="020F0502020204030204" pitchFamily="34" charset="0"/>
                <a:cs typeface="Times New Roman" panose="02020603050405020304" pitchFamily="18" charset="0"/>
              </a:rPr>
              <a:t>Pipe in R is an operator that takes the output of one function and passes it into another function as an argument. It links together all the steps in data analysis making the code more efficient and readable. </a:t>
            </a:r>
          </a:p>
        </p:txBody>
      </p:sp>
      <p:pic>
        <p:nvPicPr>
          <p:cNvPr id="4" name="Picture 3">
            <a:extLst>
              <a:ext uri="{FF2B5EF4-FFF2-40B4-BE49-F238E27FC236}">
                <a16:creationId xmlns:a16="http://schemas.microsoft.com/office/drawing/2014/main" id="{07BAC2EA-6CD7-EE89-56E0-E4472B5982E0}"/>
              </a:ext>
            </a:extLst>
          </p:cNvPr>
          <p:cNvPicPr>
            <a:picLocks noChangeAspect="1"/>
          </p:cNvPicPr>
          <p:nvPr/>
        </p:nvPicPr>
        <p:blipFill>
          <a:blip r:embed="rId3"/>
          <a:stretch>
            <a:fillRect/>
          </a:stretch>
        </p:blipFill>
        <p:spPr>
          <a:xfrm>
            <a:off x="1261525" y="3302482"/>
            <a:ext cx="6777309" cy="972242"/>
          </a:xfrm>
          <a:prstGeom prst="rect">
            <a:avLst/>
          </a:prstGeom>
          <a:ln>
            <a:solidFill>
              <a:schemeClr val="bg2"/>
            </a:solidFill>
          </a:ln>
        </p:spPr>
      </p:pic>
      <p:pic>
        <p:nvPicPr>
          <p:cNvPr id="6" name="Picture 5">
            <a:extLst>
              <a:ext uri="{FF2B5EF4-FFF2-40B4-BE49-F238E27FC236}">
                <a16:creationId xmlns:a16="http://schemas.microsoft.com/office/drawing/2014/main" id="{C72567F8-E557-9B54-51DA-905C81BCCC72}"/>
              </a:ext>
            </a:extLst>
          </p:cNvPr>
          <p:cNvPicPr>
            <a:picLocks noChangeAspect="1"/>
          </p:cNvPicPr>
          <p:nvPr/>
        </p:nvPicPr>
        <p:blipFill>
          <a:blip r:embed="rId4"/>
          <a:stretch>
            <a:fillRect/>
          </a:stretch>
        </p:blipFill>
        <p:spPr>
          <a:xfrm>
            <a:off x="907121" y="1771335"/>
            <a:ext cx="7486115" cy="631740"/>
          </a:xfrm>
          <a:prstGeom prst="rect">
            <a:avLst/>
          </a:prstGeom>
          <a:ln>
            <a:solidFill>
              <a:schemeClr val="bg2"/>
            </a:solidFill>
          </a:ln>
        </p:spPr>
      </p:pic>
      <p:cxnSp>
        <p:nvCxnSpPr>
          <p:cNvPr id="9" name="Connector: Elbow 8">
            <a:extLst>
              <a:ext uri="{FF2B5EF4-FFF2-40B4-BE49-F238E27FC236}">
                <a16:creationId xmlns:a16="http://schemas.microsoft.com/office/drawing/2014/main" id="{32427E08-D1A3-B78B-E8FB-D09146E95B85}"/>
              </a:ext>
            </a:extLst>
          </p:cNvPr>
          <p:cNvCxnSpPr>
            <a:cxnSpLocks/>
          </p:cNvCxnSpPr>
          <p:nvPr/>
        </p:nvCxnSpPr>
        <p:spPr>
          <a:xfrm rot="16200000" flipH="1">
            <a:off x="5864176" y="2852778"/>
            <a:ext cx="899407"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8FC8AA2-3C67-1F27-5120-70F8A068CDB6}"/>
              </a:ext>
            </a:extLst>
          </p:cNvPr>
          <p:cNvSpPr/>
          <p:nvPr/>
        </p:nvSpPr>
        <p:spPr>
          <a:xfrm>
            <a:off x="1261525" y="2817738"/>
            <a:ext cx="4574121" cy="45851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bg2"/>
                </a:solidFill>
              </a:rPr>
              <a:t>You can type 3 steps of data wrangling cleaner, shorter, and only in 1 code line</a:t>
            </a:r>
            <a:endParaRPr lang="en-ID" sz="1200" dirty="0">
              <a:solidFill>
                <a:schemeClr val="bg2"/>
              </a:solidFill>
            </a:endParaRPr>
          </a:p>
        </p:txBody>
      </p:sp>
    </p:spTree>
    <p:extLst>
      <p:ext uri="{BB962C8B-B14F-4D97-AF65-F5344CB8AC3E}">
        <p14:creationId xmlns:p14="http://schemas.microsoft.com/office/powerpoint/2010/main" val="2812977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0A9C762-75B7-76AC-4861-BD064AE7C2AE}"/>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35FA1B8D-E31D-5652-93E7-74E900E72C8F}"/>
              </a:ext>
            </a:extLst>
          </p:cNvPr>
          <p:cNvSpPr>
            <a:spLocks noGrp="1"/>
          </p:cNvSpPr>
          <p:nvPr>
            <p:ph type="title"/>
          </p:nvPr>
        </p:nvSpPr>
        <p:spPr/>
        <p:txBody>
          <a:bodyPr/>
          <a:lstStyle/>
          <a:p>
            <a:r>
              <a:rPr lang="en-US" dirty="0"/>
              <a:t>Folder Management and Importing Files</a:t>
            </a:r>
            <a:endParaRPr lang="en-ID" dirty="0"/>
          </a:p>
        </p:txBody>
      </p:sp>
      <p:sp>
        <p:nvSpPr>
          <p:cNvPr id="79" name="TextBox 78">
            <a:extLst>
              <a:ext uri="{FF2B5EF4-FFF2-40B4-BE49-F238E27FC236}">
                <a16:creationId xmlns:a16="http://schemas.microsoft.com/office/drawing/2014/main" id="{D7922574-FBA6-662A-8BB9-598FEF407EF8}"/>
              </a:ext>
            </a:extLst>
          </p:cNvPr>
          <p:cNvSpPr txBox="1"/>
          <p:nvPr/>
        </p:nvSpPr>
        <p:spPr>
          <a:xfrm>
            <a:off x="204788" y="843518"/>
            <a:ext cx="4367212" cy="461665"/>
          </a:xfrm>
          <a:prstGeom prst="rect">
            <a:avLst/>
          </a:prstGeom>
          <a:noFill/>
        </p:spPr>
        <p:txBody>
          <a:bodyPr wrap="square">
            <a:spAutoFit/>
          </a:bodyPr>
          <a:lstStyle/>
          <a:p>
            <a:r>
              <a:rPr lang="en-US" sz="1200" b="0" i="0" dirty="0">
                <a:solidFill>
                  <a:srgbClr val="333333"/>
                </a:solidFill>
                <a:effectLst/>
                <a:latin typeface="Helvetica Neue"/>
              </a:rPr>
              <a:t>The working directory is the location where R will look for files you want to load and where it will put any files you save. </a:t>
            </a:r>
            <a:endParaRPr lang="en-ID" sz="1200" dirty="0"/>
          </a:p>
        </p:txBody>
      </p:sp>
      <p:pic>
        <p:nvPicPr>
          <p:cNvPr id="81" name="Picture 80">
            <a:extLst>
              <a:ext uri="{FF2B5EF4-FFF2-40B4-BE49-F238E27FC236}">
                <a16:creationId xmlns:a16="http://schemas.microsoft.com/office/drawing/2014/main" id="{96D2EB25-9DEB-EBB2-DD53-D51E294E5CD4}"/>
              </a:ext>
            </a:extLst>
          </p:cNvPr>
          <p:cNvPicPr>
            <a:picLocks noChangeAspect="1"/>
          </p:cNvPicPr>
          <p:nvPr/>
        </p:nvPicPr>
        <p:blipFill>
          <a:blip r:embed="rId3"/>
          <a:srcRect b="48479"/>
          <a:stretch/>
        </p:blipFill>
        <p:spPr>
          <a:xfrm>
            <a:off x="304665" y="1397151"/>
            <a:ext cx="1073285" cy="268350"/>
          </a:xfrm>
          <a:prstGeom prst="rect">
            <a:avLst/>
          </a:prstGeom>
        </p:spPr>
      </p:pic>
      <p:sp>
        <p:nvSpPr>
          <p:cNvPr id="82" name="TextBox 81">
            <a:extLst>
              <a:ext uri="{FF2B5EF4-FFF2-40B4-BE49-F238E27FC236}">
                <a16:creationId xmlns:a16="http://schemas.microsoft.com/office/drawing/2014/main" id="{35D53DB0-B275-75AB-F2E0-4FBA9A69CC0C}"/>
              </a:ext>
            </a:extLst>
          </p:cNvPr>
          <p:cNvSpPr txBox="1"/>
          <p:nvPr/>
        </p:nvSpPr>
        <p:spPr>
          <a:xfrm>
            <a:off x="204788" y="3032764"/>
            <a:ext cx="4572000" cy="646331"/>
          </a:xfrm>
          <a:prstGeom prst="rect">
            <a:avLst/>
          </a:prstGeom>
          <a:solidFill>
            <a:schemeClr val="tx2">
              <a:lumMod val="90000"/>
            </a:schemeClr>
          </a:solidFill>
        </p:spPr>
        <p:txBody>
          <a:bodyPr wrap="square">
            <a:spAutoFit/>
          </a:bodyPr>
          <a:lstStyle/>
          <a:p>
            <a:r>
              <a:rPr lang="en-US" sz="1200" b="1" i="1" dirty="0">
                <a:solidFill>
                  <a:srgbClr val="333333"/>
                </a:solidFill>
                <a:effectLst/>
                <a:latin typeface="Helvetica Neue"/>
              </a:rPr>
              <a:t>Tips!</a:t>
            </a:r>
          </a:p>
          <a:p>
            <a:r>
              <a:rPr lang="en-US" sz="1200" dirty="0">
                <a:solidFill>
                  <a:srgbClr val="333333"/>
                </a:solidFill>
                <a:latin typeface="Helvetica Neue"/>
              </a:rPr>
              <a:t>Always put all necessary files for your project in a folder (you can create some subfolders inside it)</a:t>
            </a:r>
            <a:endParaRPr lang="en-ID" sz="1200" dirty="0"/>
          </a:p>
        </p:txBody>
      </p:sp>
      <p:sp>
        <p:nvSpPr>
          <p:cNvPr id="83" name="Rectangle 82">
            <a:extLst>
              <a:ext uri="{FF2B5EF4-FFF2-40B4-BE49-F238E27FC236}">
                <a16:creationId xmlns:a16="http://schemas.microsoft.com/office/drawing/2014/main" id="{3B68EB5D-A6D1-B7F7-DD36-C4504AB69EF4}"/>
              </a:ext>
            </a:extLst>
          </p:cNvPr>
          <p:cNvSpPr/>
          <p:nvPr/>
        </p:nvSpPr>
        <p:spPr>
          <a:xfrm>
            <a:off x="1765300" y="1397151"/>
            <a:ext cx="2806700" cy="34274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13131"/>
                </a:solidFill>
              </a:rPr>
              <a:t>To check your current directory</a:t>
            </a:r>
            <a:endParaRPr lang="en-ID" sz="1200" dirty="0">
              <a:solidFill>
                <a:srgbClr val="313131"/>
              </a:solidFill>
            </a:endParaRPr>
          </a:p>
        </p:txBody>
      </p:sp>
      <p:cxnSp>
        <p:nvCxnSpPr>
          <p:cNvPr id="85" name="Connector: Elbow 84">
            <a:extLst>
              <a:ext uri="{FF2B5EF4-FFF2-40B4-BE49-F238E27FC236}">
                <a16:creationId xmlns:a16="http://schemas.microsoft.com/office/drawing/2014/main" id="{075DE01B-29B0-8246-57CA-C3A8586473F5}"/>
              </a:ext>
            </a:extLst>
          </p:cNvPr>
          <p:cNvCxnSpPr>
            <a:stCxn id="83" idx="1"/>
            <a:endCxn id="81" idx="3"/>
          </p:cNvCxnSpPr>
          <p:nvPr/>
        </p:nvCxnSpPr>
        <p:spPr>
          <a:xfrm rot="10800000">
            <a:off x="1377950" y="1531326"/>
            <a:ext cx="387350" cy="37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A2812776-53C6-C917-0AA3-B521693AD6C3}"/>
              </a:ext>
            </a:extLst>
          </p:cNvPr>
          <p:cNvPicPr>
            <a:picLocks noChangeAspect="1"/>
          </p:cNvPicPr>
          <p:nvPr/>
        </p:nvPicPr>
        <p:blipFill>
          <a:blip r:embed="rId4"/>
          <a:stretch>
            <a:fillRect/>
          </a:stretch>
        </p:blipFill>
        <p:spPr>
          <a:xfrm>
            <a:off x="204788" y="2332400"/>
            <a:ext cx="4572000" cy="231861"/>
          </a:xfrm>
          <a:prstGeom prst="rect">
            <a:avLst/>
          </a:prstGeom>
        </p:spPr>
      </p:pic>
      <p:sp>
        <p:nvSpPr>
          <p:cNvPr id="89" name="Rectangle 88">
            <a:extLst>
              <a:ext uri="{FF2B5EF4-FFF2-40B4-BE49-F238E27FC236}">
                <a16:creationId xmlns:a16="http://schemas.microsoft.com/office/drawing/2014/main" id="{D08E1E06-BAC4-9B43-C48E-A8CC20C5F6B7}"/>
              </a:ext>
            </a:extLst>
          </p:cNvPr>
          <p:cNvSpPr/>
          <p:nvPr/>
        </p:nvSpPr>
        <p:spPr>
          <a:xfrm>
            <a:off x="204788" y="1922741"/>
            <a:ext cx="4572000" cy="34274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13131"/>
                </a:solidFill>
              </a:rPr>
              <a:t>You can set your preferred directory using </a:t>
            </a:r>
            <a:r>
              <a:rPr lang="en-US" sz="1200" dirty="0" err="1">
                <a:solidFill>
                  <a:srgbClr val="313131"/>
                </a:solidFill>
                <a:latin typeface="Courier New" panose="02070309020205020404" pitchFamily="49" charset="0"/>
                <a:cs typeface="Courier New" panose="02070309020205020404" pitchFamily="49" charset="0"/>
              </a:rPr>
              <a:t>setwd</a:t>
            </a:r>
            <a:endParaRPr lang="en-ID" sz="1200" dirty="0">
              <a:solidFill>
                <a:srgbClr val="313131"/>
              </a:solidFill>
              <a:latin typeface="Courier New" panose="02070309020205020404" pitchFamily="49" charset="0"/>
              <a:cs typeface="Courier New" panose="02070309020205020404" pitchFamily="49" charset="0"/>
            </a:endParaRPr>
          </a:p>
        </p:txBody>
      </p:sp>
      <p:sp>
        <p:nvSpPr>
          <p:cNvPr id="90" name="Rectangle 89">
            <a:extLst>
              <a:ext uri="{FF2B5EF4-FFF2-40B4-BE49-F238E27FC236}">
                <a16:creationId xmlns:a16="http://schemas.microsoft.com/office/drawing/2014/main" id="{2780AE51-DEB2-CA1B-89EE-5AF3585A72D5}"/>
              </a:ext>
            </a:extLst>
          </p:cNvPr>
          <p:cNvSpPr/>
          <p:nvPr/>
        </p:nvSpPr>
        <p:spPr>
          <a:xfrm>
            <a:off x="204788" y="2631171"/>
            <a:ext cx="4572000" cy="34274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rPr>
              <a:t>In R, you have to change your directory path from “\” to “/”</a:t>
            </a:r>
            <a:endParaRPr lang="en-ID" sz="1200" dirty="0">
              <a:solidFill>
                <a:schemeClr val="bg1">
                  <a:lumMod val="95000"/>
                </a:schemeClr>
              </a:solidFill>
              <a:latin typeface="Courier New" panose="02070309020205020404" pitchFamily="49" charset="0"/>
              <a:cs typeface="Courier New" panose="02070309020205020404" pitchFamily="49" charset="0"/>
            </a:endParaRPr>
          </a:p>
        </p:txBody>
      </p:sp>
      <p:cxnSp>
        <p:nvCxnSpPr>
          <p:cNvPr id="92" name="Straight Connector 91">
            <a:extLst>
              <a:ext uri="{FF2B5EF4-FFF2-40B4-BE49-F238E27FC236}">
                <a16:creationId xmlns:a16="http://schemas.microsoft.com/office/drawing/2014/main" id="{EE29669C-C5FA-0B89-F61D-F30741B7E62E}"/>
              </a:ext>
            </a:extLst>
          </p:cNvPr>
          <p:cNvCxnSpPr>
            <a:cxnSpLocks/>
          </p:cNvCxnSpPr>
          <p:nvPr/>
        </p:nvCxnSpPr>
        <p:spPr>
          <a:xfrm flipV="1">
            <a:off x="4826000" y="843518"/>
            <a:ext cx="0" cy="30236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595987-7F3E-7429-4B13-10344B1E2DC2}"/>
              </a:ext>
            </a:extLst>
          </p:cNvPr>
          <p:cNvSpPr txBox="1"/>
          <p:nvPr/>
        </p:nvSpPr>
        <p:spPr>
          <a:xfrm>
            <a:off x="4826000" y="843517"/>
            <a:ext cx="4266626" cy="461665"/>
          </a:xfrm>
          <a:prstGeom prst="rect">
            <a:avLst/>
          </a:prstGeom>
          <a:noFill/>
        </p:spPr>
        <p:txBody>
          <a:bodyPr wrap="square">
            <a:spAutoFit/>
          </a:bodyPr>
          <a:lstStyle/>
          <a:p>
            <a:r>
              <a:rPr lang="en-US" sz="1200" dirty="0"/>
              <a:t>To import files, we can use different functions depending on your file type</a:t>
            </a:r>
          </a:p>
        </p:txBody>
      </p:sp>
      <p:sp>
        <p:nvSpPr>
          <p:cNvPr id="3" name="TextBox 2">
            <a:extLst>
              <a:ext uri="{FF2B5EF4-FFF2-40B4-BE49-F238E27FC236}">
                <a16:creationId xmlns:a16="http://schemas.microsoft.com/office/drawing/2014/main" id="{8CC0263A-1CDA-8703-90B8-D677895C0D6E}"/>
              </a:ext>
            </a:extLst>
          </p:cNvPr>
          <p:cNvSpPr txBox="1"/>
          <p:nvPr/>
        </p:nvSpPr>
        <p:spPr>
          <a:xfrm>
            <a:off x="4875213" y="1322576"/>
            <a:ext cx="4266626" cy="1200329"/>
          </a:xfrm>
          <a:prstGeom prst="rect">
            <a:avLst/>
          </a:prstGeom>
          <a:solidFill>
            <a:schemeClr val="accent2">
              <a:lumMod val="40000"/>
              <a:lumOff val="60000"/>
            </a:schemeClr>
          </a:solidFill>
        </p:spPr>
        <p:txBody>
          <a:bodyPr wrap="square">
            <a:spAutoFit/>
          </a:bodyPr>
          <a:lstStyle/>
          <a:p>
            <a:r>
              <a:rPr lang="en-US" sz="1200" b="1" u="sng" dirty="0"/>
              <a:t>Ex: </a:t>
            </a:r>
          </a:p>
          <a:p>
            <a:r>
              <a:rPr lang="en-US" sz="1200" dirty="0">
                <a:latin typeface="Courier New" panose="02070309020205020404" pitchFamily="49" charset="0"/>
                <a:cs typeface="Courier New" panose="02070309020205020404" pitchFamily="49" charset="0"/>
              </a:rPr>
              <a:t>read.xlsx </a:t>
            </a:r>
            <a:r>
              <a:rPr lang="en-US" sz="1200" dirty="0"/>
              <a:t>from </a:t>
            </a:r>
            <a:r>
              <a:rPr lang="en-US" sz="1200" dirty="0">
                <a:latin typeface="Courier New" panose="02070309020205020404" pitchFamily="49" charset="0"/>
                <a:cs typeface="Courier New" panose="02070309020205020404" pitchFamily="49" charset="0"/>
              </a:rPr>
              <a:t>library(</a:t>
            </a:r>
            <a:r>
              <a:rPr lang="en-US" sz="1200" dirty="0" err="1">
                <a:latin typeface="Courier New" panose="02070309020205020404" pitchFamily="49" charset="0"/>
                <a:cs typeface="Courier New" panose="02070309020205020404" pitchFamily="49" charset="0"/>
              </a:rPr>
              <a:t>openxlsx</a:t>
            </a:r>
            <a:r>
              <a:rPr lang="en-US" sz="1200" dirty="0">
                <a:latin typeface="Courier New" panose="02070309020205020404" pitchFamily="49" charset="0"/>
                <a:cs typeface="Courier New" panose="02070309020205020404" pitchFamily="49" charset="0"/>
              </a:rPr>
              <a:t>) </a:t>
            </a:r>
            <a:r>
              <a:rPr lang="en-US" sz="1200" dirty="0"/>
              <a:t>to import .xlsx file</a:t>
            </a:r>
          </a:p>
          <a:p>
            <a:r>
              <a:rPr lang="en-US" sz="1200" dirty="0">
                <a:latin typeface="Courier New" panose="02070309020205020404" pitchFamily="49" charset="0"/>
                <a:cs typeface="Courier New" panose="02070309020205020404" pitchFamily="49" charset="0"/>
              </a:rPr>
              <a:t>read.csv </a:t>
            </a:r>
            <a:r>
              <a:rPr lang="en-US" sz="1200" dirty="0"/>
              <a:t>from base R to import .csv file</a:t>
            </a:r>
          </a:p>
          <a:p>
            <a:r>
              <a:rPr lang="en-US" sz="1200" dirty="0" err="1">
                <a:latin typeface="Courier New" panose="02070309020205020404" pitchFamily="49" charset="0"/>
                <a:cs typeface="Courier New" panose="02070309020205020404" pitchFamily="49" charset="0"/>
              </a:rPr>
              <a:t>read_dta</a:t>
            </a:r>
            <a:r>
              <a:rPr lang="en-US" sz="1200" dirty="0">
                <a:latin typeface="Courier New" panose="02070309020205020404" pitchFamily="49" charset="0"/>
                <a:cs typeface="Courier New" panose="02070309020205020404" pitchFamily="49" charset="0"/>
              </a:rPr>
              <a:t> </a:t>
            </a:r>
            <a:r>
              <a:rPr lang="en-US" sz="1200" dirty="0"/>
              <a:t>from </a:t>
            </a:r>
            <a:r>
              <a:rPr lang="en-US" sz="1200" dirty="0">
                <a:latin typeface="Courier New" panose="02070309020205020404" pitchFamily="49" charset="0"/>
                <a:cs typeface="Courier New" panose="02070309020205020404" pitchFamily="49" charset="0"/>
              </a:rPr>
              <a:t>library(haven) </a:t>
            </a:r>
            <a:r>
              <a:rPr lang="en-US" sz="1200" dirty="0"/>
              <a:t>to import .</a:t>
            </a:r>
            <a:r>
              <a:rPr lang="en-US" sz="1200" dirty="0" err="1"/>
              <a:t>dta</a:t>
            </a:r>
            <a:r>
              <a:rPr lang="en-US" sz="1200" dirty="0"/>
              <a:t> file</a:t>
            </a:r>
          </a:p>
          <a:p>
            <a:r>
              <a:rPr lang="en-US" sz="1200" dirty="0" err="1">
                <a:latin typeface="Courier New" panose="02070309020205020404" pitchFamily="49" charset="0"/>
                <a:cs typeface="Courier New" panose="02070309020205020404" pitchFamily="49" charset="0"/>
              </a:rPr>
              <a:t>st_read</a:t>
            </a:r>
            <a:r>
              <a:rPr lang="en-US" sz="1200" dirty="0">
                <a:latin typeface="Courier New" panose="02070309020205020404" pitchFamily="49" charset="0"/>
                <a:cs typeface="Courier New" panose="02070309020205020404" pitchFamily="49" charset="0"/>
              </a:rPr>
              <a:t> </a:t>
            </a:r>
            <a:r>
              <a:rPr lang="en-US" sz="1200" dirty="0"/>
              <a:t>from </a:t>
            </a:r>
            <a:r>
              <a:rPr lang="en-US" sz="1200" dirty="0">
                <a:latin typeface="Courier New" panose="02070309020205020404" pitchFamily="49" charset="0"/>
                <a:cs typeface="Courier New" panose="02070309020205020404" pitchFamily="49" charset="0"/>
              </a:rPr>
              <a:t>library(sf) </a:t>
            </a:r>
            <a:r>
              <a:rPr lang="en-US" sz="1200" dirty="0"/>
              <a:t>to import .</a:t>
            </a:r>
            <a:r>
              <a:rPr lang="en-US" sz="1200" dirty="0" err="1"/>
              <a:t>shp</a:t>
            </a:r>
            <a:r>
              <a:rPr lang="en-US" sz="1200" dirty="0"/>
              <a:t> file</a:t>
            </a:r>
          </a:p>
        </p:txBody>
      </p:sp>
      <p:pic>
        <p:nvPicPr>
          <p:cNvPr id="5" name="Picture 4">
            <a:extLst>
              <a:ext uri="{FF2B5EF4-FFF2-40B4-BE49-F238E27FC236}">
                <a16:creationId xmlns:a16="http://schemas.microsoft.com/office/drawing/2014/main" id="{343FC351-60B4-E802-CC63-B43BF0DD3E6A}"/>
              </a:ext>
            </a:extLst>
          </p:cNvPr>
          <p:cNvPicPr>
            <a:picLocks noChangeAspect="1"/>
          </p:cNvPicPr>
          <p:nvPr/>
        </p:nvPicPr>
        <p:blipFill>
          <a:blip r:embed="rId5"/>
          <a:stretch>
            <a:fillRect/>
          </a:stretch>
        </p:blipFill>
        <p:spPr>
          <a:xfrm>
            <a:off x="4950840" y="2631171"/>
            <a:ext cx="4141786" cy="149816"/>
          </a:xfrm>
          <a:prstGeom prst="rect">
            <a:avLst/>
          </a:prstGeom>
        </p:spPr>
      </p:pic>
      <p:sp>
        <p:nvSpPr>
          <p:cNvPr id="6" name="Rectangle 5">
            <a:extLst>
              <a:ext uri="{FF2B5EF4-FFF2-40B4-BE49-F238E27FC236}">
                <a16:creationId xmlns:a16="http://schemas.microsoft.com/office/drawing/2014/main" id="{1D8756BF-CEBD-4B1D-85DA-44687D3BAD10}"/>
              </a:ext>
            </a:extLst>
          </p:cNvPr>
          <p:cNvSpPr/>
          <p:nvPr/>
        </p:nvSpPr>
        <p:spPr>
          <a:xfrm>
            <a:off x="4950839" y="2611808"/>
            <a:ext cx="376807" cy="219979"/>
          </a:xfrm>
          <a:prstGeom prst="rect">
            <a:avLst/>
          </a:prstGeom>
          <a:solidFill>
            <a:srgbClr val="00D0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F8996B7A-C704-1E9A-02FE-8E61A5718330}"/>
              </a:ext>
            </a:extLst>
          </p:cNvPr>
          <p:cNvSpPr txBox="1"/>
          <p:nvPr/>
        </p:nvSpPr>
        <p:spPr>
          <a:xfrm>
            <a:off x="6200206" y="2872211"/>
            <a:ext cx="2739006" cy="461665"/>
          </a:xfrm>
          <a:prstGeom prst="rect">
            <a:avLst/>
          </a:prstGeom>
          <a:solidFill>
            <a:schemeClr val="tx2">
              <a:lumMod val="90000"/>
            </a:schemeClr>
          </a:solidFill>
        </p:spPr>
        <p:txBody>
          <a:bodyPr wrap="square">
            <a:spAutoFit/>
          </a:bodyPr>
          <a:lstStyle/>
          <a:p>
            <a:r>
              <a:rPr lang="en-US" sz="1200" b="0" i="0" dirty="0">
                <a:solidFill>
                  <a:srgbClr val="333333"/>
                </a:solidFill>
                <a:effectLst/>
                <a:latin typeface="Helvetica Neue"/>
              </a:rPr>
              <a:t>Your imported data is then stored in global env named “dat1”</a:t>
            </a:r>
            <a:endParaRPr lang="en-ID" sz="1200" dirty="0"/>
          </a:p>
        </p:txBody>
      </p:sp>
      <p:cxnSp>
        <p:nvCxnSpPr>
          <p:cNvPr id="9" name="Connector: Elbow 8">
            <a:extLst>
              <a:ext uri="{FF2B5EF4-FFF2-40B4-BE49-F238E27FC236}">
                <a16:creationId xmlns:a16="http://schemas.microsoft.com/office/drawing/2014/main" id="{6CF1FA8D-8DEC-3FB1-8B4F-6754CCE52CED}"/>
              </a:ext>
            </a:extLst>
          </p:cNvPr>
          <p:cNvCxnSpPr>
            <a:stCxn id="7" idx="1"/>
            <a:endCxn id="6" idx="2"/>
          </p:cNvCxnSpPr>
          <p:nvPr/>
        </p:nvCxnSpPr>
        <p:spPr>
          <a:xfrm rot="10800000">
            <a:off x="5139244" y="2831788"/>
            <a:ext cx="1060963" cy="2712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99EE8F-4EAE-ABF4-061F-5E3CA8E2D954}"/>
              </a:ext>
            </a:extLst>
          </p:cNvPr>
          <p:cNvSpPr txBox="1"/>
          <p:nvPr/>
        </p:nvSpPr>
        <p:spPr>
          <a:xfrm>
            <a:off x="4950839" y="3368980"/>
            <a:ext cx="4141777" cy="646331"/>
          </a:xfrm>
          <a:prstGeom prst="rect">
            <a:avLst/>
          </a:prstGeom>
          <a:solidFill>
            <a:schemeClr val="tx2">
              <a:lumMod val="90000"/>
            </a:schemeClr>
          </a:solidFill>
        </p:spPr>
        <p:txBody>
          <a:bodyPr wrap="square">
            <a:spAutoFit/>
          </a:bodyPr>
          <a:lstStyle/>
          <a:p>
            <a:r>
              <a:rPr lang="en-US" sz="1200" b="1" i="1" dirty="0">
                <a:solidFill>
                  <a:srgbClr val="333333"/>
                </a:solidFill>
                <a:effectLst/>
                <a:latin typeface="Helvetica Neue"/>
              </a:rPr>
              <a:t>Tips!</a:t>
            </a:r>
          </a:p>
          <a:p>
            <a:r>
              <a:rPr lang="en-US" sz="1200" dirty="0">
                <a:solidFill>
                  <a:srgbClr val="333333"/>
                </a:solidFill>
                <a:latin typeface="Helvetica Neue"/>
              </a:rPr>
              <a:t>You can store folders’ paths in global env that will ease your work when using multiple folders</a:t>
            </a:r>
            <a:endParaRPr lang="en-ID" sz="1200" dirty="0"/>
          </a:p>
        </p:txBody>
      </p:sp>
      <p:pic>
        <p:nvPicPr>
          <p:cNvPr id="12" name="Picture 11">
            <a:extLst>
              <a:ext uri="{FF2B5EF4-FFF2-40B4-BE49-F238E27FC236}">
                <a16:creationId xmlns:a16="http://schemas.microsoft.com/office/drawing/2014/main" id="{262F0904-47D0-A32F-2F19-A3D920BB5A89}"/>
              </a:ext>
            </a:extLst>
          </p:cNvPr>
          <p:cNvPicPr>
            <a:picLocks noChangeAspect="1"/>
          </p:cNvPicPr>
          <p:nvPr/>
        </p:nvPicPr>
        <p:blipFill>
          <a:blip r:embed="rId6"/>
          <a:stretch>
            <a:fillRect/>
          </a:stretch>
        </p:blipFill>
        <p:spPr>
          <a:xfrm>
            <a:off x="304665" y="4069276"/>
            <a:ext cx="8515150" cy="458598"/>
          </a:xfrm>
          <a:prstGeom prst="rect">
            <a:avLst/>
          </a:prstGeom>
        </p:spPr>
      </p:pic>
      <p:cxnSp>
        <p:nvCxnSpPr>
          <p:cNvPr id="18" name="Straight Connector 17">
            <a:extLst>
              <a:ext uri="{FF2B5EF4-FFF2-40B4-BE49-F238E27FC236}">
                <a16:creationId xmlns:a16="http://schemas.microsoft.com/office/drawing/2014/main" id="{F2DEACDC-EA69-A207-7EF0-82031AF9EEF9}"/>
              </a:ext>
            </a:extLst>
          </p:cNvPr>
          <p:cNvCxnSpPr>
            <a:cxnSpLocks/>
          </p:cNvCxnSpPr>
          <p:nvPr/>
        </p:nvCxnSpPr>
        <p:spPr>
          <a:xfrm flipH="1">
            <a:off x="0" y="3871389"/>
            <a:ext cx="48013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A9E4DF-AE06-D6FA-F212-7BD0E15CA0B1}"/>
              </a:ext>
            </a:extLst>
          </p:cNvPr>
          <p:cNvSpPr/>
          <p:nvPr/>
        </p:nvSpPr>
        <p:spPr>
          <a:xfrm>
            <a:off x="2148246" y="4262209"/>
            <a:ext cx="1219200" cy="241785"/>
          </a:xfrm>
          <a:prstGeom prst="rect">
            <a:avLst/>
          </a:prstGeom>
          <a:solidFill>
            <a:srgbClr val="00D09D">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2034997E-7AAC-7C4F-BA15-B9C155FB4EF3}"/>
              </a:ext>
            </a:extLst>
          </p:cNvPr>
          <p:cNvSpPr/>
          <p:nvPr/>
        </p:nvSpPr>
        <p:spPr>
          <a:xfrm>
            <a:off x="4692650" y="4571365"/>
            <a:ext cx="3486150" cy="4505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function is useful for pasting words</a:t>
            </a:r>
            <a:endParaRPr lang="en-ID" dirty="0"/>
          </a:p>
        </p:txBody>
      </p:sp>
      <p:cxnSp>
        <p:nvCxnSpPr>
          <p:cNvPr id="25" name="Connector: Elbow 24">
            <a:extLst>
              <a:ext uri="{FF2B5EF4-FFF2-40B4-BE49-F238E27FC236}">
                <a16:creationId xmlns:a16="http://schemas.microsoft.com/office/drawing/2014/main" id="{BC198E80-85B5-7A7A-520D-0EA01705CD9F}"/>
              </a:ext>
            </a:extLst>
          </p:cNvPr>
          <p:cNvCxnSpPr>
            <a:cxnSpLocks/>
            <a:stCxn id="23" idx="1"/>
            <a:endCxn id="21" idx="2"/>
          </p:cNvCxnSpPr>
          <p:nvPr/>
        </p:nvCxnSpPr>
        <p:spPr>
          <a:xfrm rot="10800000">
            <a:off x="2757846" y="4503994"/>
            <a:ext cx="1934804" cy="2926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93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8BD87-D002-1CEC-A439-0FB17CE8E71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C5FAF2B-F720-352F-FBC2-938F3BD3633C}"/>
              </a:ext>
            </a:extLst>
          </p:cNvPr>
          <p:cNvSpPr>
            <a:spLocks noGrp="1"/>
          </p:cNvSpPr>
          <p:nvPr>
            <p:ph type="body" idx="1"/>
          </p:nvPr>
        </p:nvSpPr>
        <p:spPr>
          <a:xfrm>
            <a:off x="723300" y="2341500"/>
            <a:ext cx="7697400" cy="460500"/>
          </a:xfrm>
        </p:spPr>
        <p:txBody>
          <a:bodyPr/>
          <a:lstStyle/>
          <a:p>
            <a:pPr algn="ctr"/>
            <a:r>
              <a:rPr lang="en-US" sz="2500" b="1" dirty="0" err="1">
                <a:solidFill>
                  <a:srgbClr val="002060"/>
                </a:solidFill>
                <a:latin typeface="Proxima Nova" panose="020B0604020202020204" charset="0"/>
              </a:rPr>
              <a:t>Statistika</a:t>
            </a:r>
            <a:r>
              <a:rPr lang="en-US" sz="2500" b="1" dirty="0">
                <a:solidFill>
                  <a:srgbClr val="002060"/>
                </a:solidFill>
                <a:latin typeface="Proxima Nova" panose="020B0604020202020204" charset="0"/>
              </a:rPr>
              <a:t> </a:t>
            </a:r>
            <a:r>
              <a:rPr lang="en-US" sz="2500" b="1" dirty="0" err="1">
                <a:solidFill>
                  <a:srgbClr val="002060"/>
                </a:solidFill>
                <a:latin typeface="Proxima Nova" panose="020B0604020202020204" charset="0"/>
              </a:rPr>
              <a:t>Sederhana</a:t>
            </a:r>
            <a:endParaRPr lang="en-ID" sz="2500" b="1" dirty="0">
              <a:solidFill>
                <a:srgbClr val="002060"/>
              </a:solidFill>
              <a:latin typeface="Proxima Nova" panose="020B0604020202020204" charset="0"/>
            </a:endParaRPr>
          </a:p>
        </p:txBody>
      </p:sp>
    </p:spTree>
    <p:extLst>
      <p:ext uri="{BB962C8B-B14F-4D97-AF65-F5344CB8AC3E}">
        <p14:creationId xmlns:p14="http://schemas.microsoft.com/office/powerpoint/2010/main" val="140675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81882B1D-5FD3-1773-DC85-2A9D0A45440F}"/>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E0F3D687-2FA6-9A3B-7A1C-8AEC56BAA61E}"/>
              </a:ext>
            </a:extLst>
          </p:cNvPr>
          <p:cNvSpPr>
            <a:spLocks noGrp="1"/>
          </p:cNvSpPr>
          <p:nvPr>
            <p:ph type="title"/>
          </p:nvPr>
        </p:nvSpPr>
        <p:spPr/>
        <p:txBody>
          <a:bodyPr/>
          <a:lstStyle/>
          <a:p>
            <a:r>
              <a:rPr lang="en-US" dirty="0"/>
              <a:t>Inferential Statistics</a:t>
            </a:r>
            <a:endParaRPr lang="en-ID"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C1F761B-0E69-0F85-44B7-89D48E47D4C0}"/>
                  </a:ext>
                </a:extLst>
              </p:cNvPr>
              <p:cNvSpPr txBox="1"/>
              <p:nvPr/>
            </p:nvSpPr>
            <p:spPr>
              <a:xfrm>
                <a:off x="173438" y="1236197"/>
                <a:ext cx="1136518" cy="702244"/>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𝑡</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m:t>
                          </m:r>
                          <m:r>
                            <a:rPr lang="en-US" sz="1200" b="0" i="1" smtClean="0">
                              <a:latin typeface="Cambria Math" panose="02040503050406030204" pitchFamily="18" charset="0"/>
                            </a:rPr>
                            <m:t>𝜇</m:t>
                          </m:r>
                        </m:num>
                        <m:den>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m:rPr>
                                      <m:sty m:val="p"/>
                                    </m:rPr>
                                    <a:rPr lang="en-US" sz="1200" b="0" i="1" smtClean="0">
                                      <a:latin typeface="Cambria Math" panose="02040503050406030204" pitchFamily="18" charset="0"/>
                                    </a:rPr>
                                    <m:t>σ</m:t>
                                  </m:r>
                                </m:num>
                                <m:den>
                                  <m:r>
                                    <a:rPr lang="en-US" sz="1200" b="0" i="1" smtClean="0">
                                      <a:latin typeface="Cambria Math" panose="02040503050406030204" pitchFamily="18" charset="0"/>
                                    </a:rPr>
                                    <m:t>\</m:t>
                                  </m:r>
                                  <m:rad>
                                    <m:radPr>
                                      <m:degHide m:val="on"/>
                                      <m:ctrlPr>
                                        <a:rPr lang="en-US" sz="1200" b="0" i="1" smtClean="0">
                                          <a:latin typeface="Cambria Math" panose="02040503050406030204" pitchFamily="18" charset="0"/>
                                        </a:rPr>
                                      </m:ctrlPr>
                                    </m:radPr>
                                    <m:deg/>
                                    <m:e>
                                      <m:r>
                                        <a:rPr lang="en-US" sz="1200" b="0" i="1" smtClean="0">
                                          <a:latin typeface="Cambria Math" panose="02040503050406030204" pitchFamily="18" charset="0"/>
                                        </a:rPr>
                                        <m:t>𝑛</m:t>
                                      </m:r>
                                    </m:e>
                                  </m:rad>
                                </m:den>
                              </m:f>
                            </m:e>
                          </m:d>
                        </m:den>
                      </m:f>
                    </m:oMath>
                  </m:oMathPara>
                </a14:m>
                <a:endParaRPr lang="en-US" sz="1200" b="0" dirty="0"/>
              </a:p>
            </p:txBody>
          </p:sp>
        </mc:Choice>
        <mc:Fallback xmlns="">
          <p:sp>
            <p:nvSpPr>
              <p:cNvPr id="2" name="TextBox 1">
                <a:extLst>
                  <a:ext uri="{FF2B5EF4-FFF2-40B4-BE49-F238E27FC236}">
                    <a16:creationId xmlns:a16="http://schemas.microsoft.com/office/drawing/2014/main" id="{CC1F761B-0E69-0F85-44B7-89D48E47D4C0}"/>
                  </a:ext>
                </a:extLst>
              </p:cNvPr>
              <p:cNvSpPr txBox="1">
                <a:spLocks noRot="1" noChangeAspect="1" noMove="1" noResize="1" noEditPoints="1" noAdjustHandles="1" noChangeArrowheads="1" noChangeShapeType="1" noTextEdit="1"/>
              </p:cNvSpPr>
              <p:nvPr/>
            </p:nvSpPr>
            <p:spPr>
              <a:xfrm>
                <a:off x="173438" y="1236197"/>
                <a:ext cx="1136518" cy="702244"/>
              </a:xfrm>
              <a:prstGeom prst="rect">
                <a:avLst/>
              </a:prstGeom>
              <a:blipFill>
                <a:blip r:embed="rId3"/>
                <a:stretch>
                  <a:fillRect/>
                </a:stretch>
              </a:blipFill>
              <a:ln>
                <a:noFill/>
              </a:ln>
            </p:spPr>
            <p:txBody>
              <a:bodyPr/>
              <a:lstStyle/>
              <a:p>
                <a:r>
                  <a:rPr lang="en-ID">
                    <a:noFill/>
                  </a:rPr>
                  <a:t> </a:t>
                </a:r>
              </a:p>
            </p:txBody>
          </p:sp>
        </mc:Fallback>
      </mc:AlternateContent>
      <p:sp>
        <p:nvSpPr>
          <p:cNvPr id="3" name="Rectangle 2">
            <a:extLst>
              <a:ext uri="{FF2B5EF4-FFF2-40B4-BE49-F238E27FC236}">
                <a16:creationId xmlns:a16="http://schemas.microsoft.com/office/drawing/2014/main" id="{D3D39967-75BA-3B48-56DE-B1BB3443524B}"/>
              </a:ext>
            </a:extLst>
          </p:cNvPr>
          <p:cNvSpPr/>
          <p:nvPr/>
        </p:nvSpPr>
        <p:spPr>
          <a:xfrm>
            <a:off x="173437" y="847353"/>
            <a:ext cx="3200299" cy="2930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13131"/>
                </a:solidFill>
              </a:rPr>
              <a:t>One sample t-test</a:t>
            </a:r>
            <a:endParaRPr lang="en-ID" sz="1200" b="1" dirty="0">
              <a:solidFill>
                <a:srgbClr val="31313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4CBA8F-ABCE-C7DE-2AFB-3AF9C02547E5}"/>
                  </a:ext>
                </a:extLst>
              </p:cNvPr>
              <p:cNvSpPr txBox="1"/>
              <p:nvPr/>
            </p:nvSpPr>
            <p:spPr>
              <a:xfrm>
                <a:off x="1214938" y="1140394"/>
                <a:ext cx="2158796" cy="830997"/>
              </a:xfrm>
              <a:prstGeom prst="rect">
                <a:avLst/>
              </a:prstGeom>
              <a:noFill/>
            </p:spPr>
            <p:txBody>
              <a:bodyPr wrap="square">
                <a:spAutoFit/>
              </a:bodyPr>
              <a:lstStyle/>
              <a:p>
                <a14:m>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dirty="0" smtClean="0">
                        <a:latin typeface="Cambria Math" panose="02040503050406030204" pitchFamily="18" charset="0"/>
                      </a:rPr>
                      <m:t>=</m:t>
                    </m:r>
                  </m:oMath>
                </a14:m>
                <a:r>
                  <a:rPr lang="en-US" sz="1200" dirty="0"/>
                  <a:t> mean of the sample</a:t>
                </a:r>
              </a:p>
              <a:p>
                <a14:m>
                  <m:oMath xmlns:m="http://schemas.openxmlformats.org/officeDocument/2006/math">
                    <m:r>
                      <a:rPr lang="en-US" sz="1200" b="0" i="1" smtClean="0">
                        <a:latin typeface="Cambria Math" panose="02040503050406030204" pitchFamily="18" charset="0"/>
                      </a:rPr>
                      <m:t>𝜇</m:t>
                    </m:r>
                    <m:r>
                      <a:rPr lang="en-US" sz="1200" b="0" i="1" smtClean="0">
                        <a:latin typeface="Cambria Math" panose="02040503050406030204" pitchFamily="18" charset="0"/>
                      </a:rPr>
                      <m:t>=</m:t>
                    </m:r>
                  </m:oMath>
                </a14:m>
                <a:r>
                  <a:rPr lang="en-US" sz="1200" dirty="0"/>
                  <a:t> assumed mean</a:t>
                </a:r>
              </a:p>
              <a:p>
                <a14:m>
                  <m:oMath xmlns:m="http://schemas.openxmlformats.org/officeDocument/2006/math">
                    <m:r>
                      <a:rPr lang="en-US" sz="1200" b="0" i="1" smtClean="0">
                        <a:latin typeface="Cambria Math" panose="02040503050406030204" pitchFamily="18" charset="0"/>
                      </a:rPr>
                      <m:t>𝜎</m:t>
                    </m:r>
                    <m:r>
                      <a:rPr lang="en-US" sz="1200" b="0" i="1" smtClean="0">
                        <a:latin typeface="Cambria Math" panose="02040503050406030204" pitchFamily="18" charset="0"/>
                      </a:rPr>
                      <m:t>=</m:t>
                    </m:r>
                  </m:oMath>
                </a14:m>
                <a:r>
                  <a:rPr lang="en-US" sz="1200" dirty="0"/>
                  <a:t> standard deviation</a:t>
                </a:r>
              </a:p>
              <a:p>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r>
                  <a:rPr lang="en-US" sz="1200" dirty="0"/>
                  <a:t> number of observations</a:t>
                </a:r>
              </a:p>
            </p:txBody>
          </p:sp>
        </mc:Choice>
        <mc:Fallback xmlns="">
          <p:sp>
            <p:nvSpPr>
              <p:cNvPr id="4" name="TextBox 3">
                <a:extLst>
                  <a:ext uri="{FF2B5EF4-FFF2-40B4-BE49-F238E27FC236}">
                    <a16:creationId xmlns:a16="http://schemas.microsoft.com/office/drawing/2014/main" id="{364CBA8F-ABCE-C7DE-2AFB-3AF9C02547E5}"/>
                  </a:ext>
                </a:extLst>
              </p:cNvPr>
              <p:cNvSpPr txBox="1">
                <a:spLocks noRot="1" noChangeAspect="1" noMove="1" noResize="1" noEditPoints="1" noAdjustHandles="1" noChangeArrowheads="1" noChangeShapeType="1" noTextEdit="1"/>
              </p:cNvSpPr>
              <p:nvPr/>
            </p:nvSpPr>
            <p:spPr>
              <a:xfrm>
                <a:off x="1214938" y="1140394"/>
                <a:ext cx="2158796" cy="830997"/>
              </a:xfrm>
              <a:prstGeom prst="rect">
                <a:avLst/>
              </a:prstGeom>
              <a:blipFill>
                <a:blip r:embed="rId4"/>
                <a:stretch>
                  <a:fillRect t="-735" b="-4412"/>
                </a:stretch>
              </a:blipFill>
            </p:spPr>
            <p:txBody>
              <a:bodyPr/>
              <a:lstStyle/>
              <a:p>
                <a:r>
                  <a:rPr lang="en-ID">
                    <a:noFill/>
                  </a:rPr>
                  <a:t> </a:t>
                </a:r>
              </a:p>
            </p:txBody>
          </p:sp>
        </mc:Fallback>
      </mc:AlternateContent>
      <p:sp>
        <p:nvSpPr>
          <p:cNvPr id="5" name="Rectangle 4">
            <a:extLst>
              <a:ext uri="{FF2B5EF4-FFF2-40B4-BE49-F238E27FC236}">
                <a16:creationId xmlns:a16="http://schemas.microsoft.com/office/drawing/2014/main" id="{7F1FD603-3472-CE5C-3D3C-DE7BE0002C9C}"/>
              </a:ext>
            </a:extLst>
          </p:cNvPr>
          <p:cNvSpPr/>
          <p:nvPr/>
        </p:nvSpPr>
        <p:spPr>
          <a:xfrm>
            <a:off x="3680801" y="847353"/>
            <a:ext cx="4579624" cy="2930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13131"/>
                </a:solidFill>
              </a:rPr>
              <a:t>Two sample t-test</a:t>
            </a:r>
            <a:endParaRPr lang="en-ID" sz="1200" b="1" dirty="0">
              <a:solidFill>
                <a:srgbClr val="31313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8D4E71-17EA-D32F-A377-4AECF8186D7A}"/>
                  </a:ext>
                </a:extLst>
              </p:cNvPr>
              <p:cNvSpPr txBox="1"/>
              <p:nvPr/>
            </p:nvSpPr>
            <p:spPr>
              <a:xfrm>
                <a:off x="3680801" y="1236197"/>
                <a:ext cx="1548745" cy="83292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𝑡</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2</m:t>
                              </m:r>
                            </m:sub>
                          </m:sSub>
                        </m:num>
                        <m:den>
                          <m:rad>
                            <m:radPr>
                              <m:degHide m:val="on"/>
                              <m:ctrlPr>
                                <a:rPr lang="en-US" sz="1200" b="0" i="1" smtClean="0">
                                  <a:latin typeface="Cambria Math" panose="02040503050406030204" pitchFamily="18" charset="0"/>
                                </a:rPr>
                              </m:ctrlPr>
                            </m:radPr>
                            <m:deg/>
                            <m:e>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2</m:t>
                                          </m:r>
                                        </m:sup>
                                      </m:sSubSup>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den>
                                  </m:f>
                                </m:e>
                              </m:d>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2</m:t>
                                          </m:r>
                                        </m:sup>
                                      </m:sSubSup>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den>
                                  </m:f>
                                </m:e>
                              </m:d>
                            </m:e>
                          </m:rad>
                        </m:den>
                      </m:f>
                    </m:oMath>
                  </m:oMathPara>
                </a14:m>
                <a:endParaRPr lang="en-US" sz="1200" b="0" dirty="0"/>
              </a:p>
            </p:txBody>
          </p:sp>
        </mc:Choice>
        <mc:Fallback xmlns="">
          <p:sp>
            <p:nvSpPr>
              <p:cNvPr id="6" name="TextBox 5">
                <a:extLst>
                  <a:ext uri="{FF2B5EF4-FFF2-40B4-BE49-F238E27FC236}">
                    <a16:creationId xmlns:a16="http://schemas.microsoft.com/office/drawing/2014/main" id="{538D4E71-17EA-D32F-A377-4AECF8186D7A}"/>
                  </a:ext>
                </a:extLst>
              </p:cNvPr>
              <p:cNvSpPr txBox="1">
                <a:spLocks noRot="1" noChangeAspect="1" noMove="1" noResize="1" noEditPoints="1" noAdjustHandles="1" noChangeArrowheads="1" noChangeShapeType="1" noTextEdit="1"/>
              </p:cNvSpPr>
              <p:nvPr/>
            </p:nvSpPr>
            <p:spPr>
              <a:xfrm>
                <a:off x="3680801" y="1236197"/>
                <a:ext cx="1548745" cy="832920"/>
              </a:xfrm>
              <a:prstGeom prst="rect">
                <a:avLst/>
              </a:prstGeom>
              <a:blipFill>
                <a:blip r:embed="rId5"/>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B37658-718A-4004-7EFE-73EB59F10654}"/>
                  </a:ext>
                </a:extLst>
              </p:cNvPr>
              <p:cNvSpPr txBox="1"/>
              <p:nvPr/>
            </p:nvSpPr>
            <p:spPr>
              <a:xfrm>
                <a:off x="5170553" y="1140394"/>
                <a:ext cx="3156652" cy="1200329"/>
              </a:xfrm>
              <a:prstGeom prst="rect">
                <a:avLst/>
              </a:prstGeom>
              <a:noFill/>
            </p:spPr>
            <p:txBody>
              <a:bodyPr wrap="square">
                <a:spAutoFit/>
              </a:bodyPr>
              <a:lstStyle/>
              <a:p>
                <a14:m>
                  <m:oMath xmlns:m="http://schemas.openxmlformats.org/officeDocument/2006/math">
                    <m:sSub>
                      <m:sSubPr>
                        <m:ctrlPr>
                          <a:rPr lang="en-US" sz="1200" b="0" i="1" dirty="0"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dirty="0" smtClean="0">
                            <a:latin typeface="Cambria Math" panose="02040503050406030204" pitchFamily="18" charset="0"/>
                          </a:rPr>
                          <m:t>1</m:t>
                        </m:r>
                      </m:sub>
                    </m:sSub>
                    <m:r>
                      <a:rPr lang="en-US" sz="1200" b="0" i="1" dirty="0" smtClean="0">
                        <a:latin typeface="Cambria Math" panose="02040503050406030204" pitchFamily="18" charset="0"/>
                      </a:rPr>
                      <m:t>=</m:t>
                    </m:r>
                  </m:oMath>
                </a14:m>
                <a:r>
                  <a:rPr lang="en-US" sz="1200" dirty="0"/>
                  <a:t> mean of the sample of 1</a:t>
                </a:r>
                <a:r>
                  <a:rPr lang="en-US" sz="1200" baseline="30000" dirty="0"/>
                  <a:t>st</a:t>
                </a:r>
                <a:r>
                  <a:rPr lang="en-US" sz="1200" dirty="0"/>
                  <a:t> sample</a:t>
                </a:r>
              </a:p>
              <a:p>
                <a14:m>
                  <m:oMath xmlns:m="http://schemas.openxmlformats.org/officeDocument/2006/math">
                    <m:sSub>
                      <m:sSubPr>
                        <m:ctrlPr>
                          <a:rPr lang="en-US" sz="1200" b="0" i="1" dirty="0"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2</m:t>
                        </m:r>
                      </m:sub>
                    </m:sSub>
                    <m:r>
                      <a:rPr lang="en-US" sz="1200" b="0" i="1" dirty="0" smtClean="0">
                        <a:latin typeface="Cambria Math" panose="02040503050406030204" pitchFamily="18" charset="0"/>
                      </a:rPr>
                      <m:t>=</m:t>
                    </m:r>
                  </m:oMath>
                </a14:m>
                <a:r>
                  <a:rPr lang="en-US" sz="1200" dirty="0"/>
                  <a:t> mean of the sample of 2</a:t>
                </a:r>
                <a:r>
                  <a:rPr lang="en-US" sz="1200" baseline="30000" dirty="0"/>
                  <a:t>nd</a:t>
                </a:r>
                <a:r>
                  <a:rPr lang="en-US" sz="1200" dirty="0"/>
                  <a:t> sample</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a14:m>
                <a:r>
                  <a:rPr lang="en-US" sz="1200" b="0" dirty="0">
                    <a:latin typeface="Cambria Math" panose="02040503050406030204" pitchFamily="18" charset="0"/>
                  </a:rPr>
                  <a:t> </a:t>
                </a:r>
                <a:r>
                  <a:rPr lang="en-US" sz="1200" dirty="0"/>
                  <a:t>mean standard deviation of 1</a:t>
                </a:r>
                <a:r>
                  <a:rPr lang="en-US" sz="1200" baseline="30000" dirty="0"/>
                  <a:t>st</a:t>
                </a:r>
                <a:r>
                  <a:rPr lang="en-US" sz="1200" dirty="0"/>
                  <a:t> sample</a:t>
                </a:r>
                <a:endParaRPr lang="en-US" sz="1200" b="0" i="1" dirty="0">
                  <a:latin typeface="Cambria Math" panose="02040503050406030204" pitchFamily="18" charset="0"/>
                </a:endParaRP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r>
                  <a:rPr lang="en-US" sz="1200" b="0" i="1" dirty="0">
                    <a:latin typeface="Cambria Math" panose="02040503050406030204" pitchFamily="18" charset="0"/>
                  </a:rPr>
                  <a:t> </a:t>
                </a:r>
                <a:r>
                  <a:rPr lang="en-US" sz="1200" dirty="0"/>
                  <a:t>mean standard deviation of 2</a:t>
                </a:r>
                <a:r>
                  <a:rPr lang="en-US" sz="1200" baseline="30000" dirty="0"/>
                  <a:t>nd</a:t>
                </a:r>
                <a:r>
                  <a:rPr lang="en-US" sz="1200" dirty="0"/>
                  <a:t> sample</a:t>
                </a:r>
                <a:endParaRPr lang="en-US" sz="1200" b="0" i="1" dirty="0">
                  <a:latin typeface="Cambria Math" panose="02040503050406030204" pitchFamily="18" charset="0"/>
                </a:endParaRP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oMath>
                </a14:m>
                <a:r>
                  <a:rPr lang="en-US" sz="1200" dirty="0"/>
                  <a:t> sample size of 1</a:t>
                </a:r>
                <a:r>
                  <a:rPr lang="en-US" sz="1200" baseline="30000" dirty="0"/>
                  <a:t>st</a:t>
                </a:r>
                <a:r>
                  <a:rPr lang="en-US" sz="1200" dirty="0"/>
                  <a:t> sample</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r>
                  <a:rPr lang="en-US" sz="1200" dirty="0"/>
                  <a:t> sample size of 2</a:t>
                </a:r>
                <a:r>
                  <a:rPr lang="en-US" sz="1200" baseline="30000" dirty="0"/>
                  <a:t>nd</a:t>
                </a:r>
                <a:r>
                  <a:rPr lang="en-US" sz="1200" dirty="0"/>
                  <a:t> sample</a:t>
                </a:r>
                <a:endParaRPr lang="en-US" sz="12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EDB37658-718A-4004-7EFE-73EB59F10654}"/>
                  </a:ext>
                </a:extLst>
              </p:cNvPr>
              <p:cNvSpPr txBox="1">
                <a:spLocks noRot="1" noChangeAspect="1" noMove="1" noResize="1" noEditPoints="1" noAdjustHandles="1" noChangeArrowheads="1" noChangeShapeType="1" noTextEdit="1"/>
              </p:cNvSpPr>
              <p:nvPr/>
            </p:nvSpPr>
            <p:spPr>
              <a:xfrm>
                <a:off x="5170553" y="1140394"/>
                <a:ext cx="3156652" cy="1200329"/>
              </a:xfrm>
              <a:prstGeom prst="rect">
                <a:avLst/>
              </a:prstGeom>
              <a:blipFill>
                <a:blip r:embed="rId6"/>
                <a:stretch>
                  <a:fillRect t="-508" b="-2538"/>
                </a:stretch>
              </a:blipFill>
            </p:spPr>
            <p:txBody>
              <a:bodyPr/>
              <a:lstStyle/>
              <a:p>
                <a:r>
                  <a:rPr lang="en-ID">
                    <a:noFill/>
                  </a:rPr>
                  <a:t> </a:t>
                </a:r>
              </a:p>
            </p:txBody>
          </p:sp>
        </mc:Fallback>
      </mc:AlternateContent>
      <p:sp>
        <p:nvSpPr>
          <p:cNvPr id="13" name="Rectangle 12">
            <a:extLst>
              <a:ext uri="{FF2B5EF4-FFF2-40B4-BE49-F238E27FC236}">
                <a16:creationId xmlns:a16="http://schemas.microsoft.com/office/drawing/2014/main" id="{D1A83391-D013-AB17-F7C5-D78A6FFF536D}"/>
              </a:ext>
            </a:extLst>
          </p:cNvPr>
          <p:cNvSpPr/>
          <p:nvPr/>
        </p:nvSpPr>
        <p:spPr>
          <a:xfrm>
            <a:off x="3680801" y="1140395"/>
            <a:ext cx="4579622" cy="120032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Rectangle 13">
            <a:extLst>
              <a:ext uri="{FF2B5EF4-FFF2-40B4-BE49-F238E27FC236}">
                <a16:creationId xmlns:a16="http://schemas.microsoft.com/office/drawing/2014/main" id="{F52740F7-AECD-928F-6CEE-181634B94121}"/>
              </a:ext>
            </a:extLst>
          </p:cNvPr>
          <p:cNvSpPr/>
          <p:nvPr/>
        </p:nvSpPr>
        <p:spPr>
          <a:xfrm>
            <a:off x="173437" y="1140396"/>
            <a:ext cx="3200297" cy="830996"/>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9" name="Picture 8">
            <a:extLst>
              <a:ext uri="{FF2B5EF4-FFF2-40B4-BE49-F238E27FC236}">
                <a16:creationId xmlns:a16="http://schemas.microsoft.com/office/drawing/2014/main" id="{B9623639-FD17-1223-0C16-B64D391D13E1}"/>
              </a:ext>
            </a:extLst>
          </p:cNvPr>
          <p:cNvPicPr>
            <a:picLocks noChangeAspect="1"/>
          </p:cNvPicPr>
          <p:nvPr/>
        </p:nvPicPr>
        <p:blipFill>
          <a:blip r:embed="rId7"/>
          <a:stretch>
            <a:fillRect/>
          </a:stretch>
        </p:blipFill>
        <p:spPr>
          <a:xfrm>
            <a:off x="966998" y="2917491"/>
            <a:ext cx="2410514" cy="608787"/>
          </a:xfrm>
          <a:prstGeom prst="rect">
            <a:avLst/>
          </a:prstGeom>
        </p:spPr>
      </p:pic>
      <p:sp>
        <p:nvSpPr>
          <p:cNvPr id="10" name="Rectangle 9">
            <a:extLst>
              <a:ext uri="{FF2B5EF4-FFF2-40B4-BE49-F238E27FC236}">
                <a16:creationId xmlns:a16="http://schemas.microsoft.com/office/drawing/2014/main" id="{E716301D-ECDA-F9DE-0F98-3B0A3943575E}"/>
              </a:ext>
            </a:extLst>
          </p:cNvPr>
          <p:cNvSpPr/>
          <p:nvPr/>
        </p:nvSpPr>
        <p:spPr>
          <a:xfrm>
            <a:off x="729450" y="2571750"/>
            <a:ext cx="3200297" cy="2930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313131"/>
                </a:solidFill>
              </a:rPr>
              <a:t>Pearson Correlation Test</a:t>
            </a:r>
            <a:endParaRPr lang="en-ID" sz="1200" b="1" dirty="0">
              <a:solidFill>
                <a:srgbClr val="31313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FE750F-E263-5A4C-1642-CEAE0D90F279}"/>
                  </a:ext>
                </a:extLst>
              </p:cNvPr>
              <p:cNvSpPr txBox="1"/>
              <p:nvPr/>
            </p:nvSpPr>
            <p:spPr>
              <a:xfrm>
                <a:off x="990676" y="3473890"/>
                <a:ext cx="2677844" cy="646331"/>
              </a:xfrm>
              <a:prstGeom prst="rect">
                <a:avLst/>
              </a:prstGeom>
              <a:noFill/>
            </p:spPr>
            <p:txBody>
              <a:bodyPr wrap="square">
                <a:spAutoFit/>
              </a:bodyPr>
              <a:lstStyle/>
              <a:p>
                <a14:m>
                  <m:oMath xmlns:m="http://schemas.openxmlformats.org/officeDocument/2006/math">
                    <m:r>
                      <a:rPr lang="en-US" sz="1200" b="0" i="1" smtClean="0">
                        <a:latin typeface="Cambria Math" panose="02040503050406030204" pitchFamily="18" charset="0"/>
                      </a:rPr>
                      <m:t>𝑛</m:t>
                    </m:r>
                    <m:r>
                      <a:rPr lang="en-US" sz="1200" b="0" i="1" dirty="0" smtClean="0">
                        <a:latin typeface="Cambria Math" panose="02040503050406030204" pitchFamily="18" charset="0"/>
                      </a:rPr>
                      <m:t>=</m:t>
                    </m:r>
                  </m:oMath>
                </a14:m>
                <a:r>
                  <a:rPr lang="en-US" sz="1200" dirty="0"/>
                  <a:t> sample size</a:t>
                </a: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en-US" sz="1200" dirty="0"/>
                  <a:t> individual sample points</a:t>
                </a:r>
              </a:p>
              <a:p>
                <a14:m>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m:t>
                    </m:r>
                  </m:oMath>
                </a14:m>
                <a:r>
                  <a:rPr lang="en-US" sz="1200" dirty="0"/>
                  <a:t> sample mean</a:t>
                </a:r>
              </a:p>
            </p:txBody>
          </p:sp>
        </mc:Choice>
        <mc:Fallback xmlns="">
          <p:sp>
            <p:nvSpPr>
              <p:cNvPr id="11" name="TextBox 10">
                <a:extLst>
                  <a:ext uri="{FF2B5EF4-FFF2-40B4-BE49-F238E27FC236}">
                    <a16:creationId xmlns:a16="http://schemas.microsoft.com/office/drawing/2014/main" id="{8BFE750F-E263-5A4C-1642-CEAE0D90F279}"/>
                  </a:ext>
                </a:extLst>
              </p:cNvPr>
              <p:cNvSpPr txBox="1">
                <a:spLocks noRot="1" noChangeAspect="1" noMove="1" noResize="1" noEditPoints="1" noAdjustHandles="1" noChangeArrowheads="1" noChangeShapeType="1" noTextEdit="1"/>
              </p:cNvSpPr>
              <p:nvPr/>
            </p:nvSpPr>
            <p:spPr>
              <a:xfrm>
                <a:off x="990676" y="3473890"/>
                <a:ext cx="2677844" cy="646331"/>
              </a:xfrm>
              <a:prstGeom prst="rect">
                <a:avLst/>
              </a:prstGeom>
              <a:blipFill>
                <a:blip r:embed="rId8"/>
                <a:stretch>
                  <a:fillRect t="-1887" b="-5660"/>
                </a:stretch>
              </a:blipFill>
            </p:spPr>
            <p:txBody>
              <a:bodyPr/>
              <a:lstStyle/>
              <a:p>
                <a:r>
                  <a:rPr lang="en-ID">
                    <a:noFill/>
                  </a:rPr>
                  <a:t> </a:t>
                </a:r>
              </a:p>
            </p:txBody>
          </p:sp>
        </mc:Fallback>
      </mc:AlternateContent>
      <p:sp>
        <p:nvSpPr>
          <p:cNvPr id="12" name="Rectangle 11">
            <a:extLst>
              <a:ext uri="{FF2B5EF4-FFF2-40B4-BE49-F238E27FC236}">
                <a16:creationId xmlns:a16="http://schemas.microsoft.com/office/drawing/2014/main" id="{455C04E0-E7C9-C10A-ADFC-75618840A1DC}"/>
              </a:ext>
            </a:extLst>
          </p:cNvPr>
          <p:cNvSpPr/>
          <p:nvPr/>
        </p:nvSpPr>
        <p:spPr>
          <a:xfrm>
            <a:off x="731334" y="2864791"/>
            <a:ext cx="3200297" cy="1299263"/>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7225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736892-5FA4-DD49-F6FA-C21A0F9EB3B0}"/>
              </a:ext>
            </a:extLst>
          </p:cNvPr>
          <p:cNvSpPr>
            <a:spLocks noGrp="1"/>
          </p:cNvSpPr>
          <p:nvPr>
            <p:ph type="body" idx="1"/>
          </p:nvPr>
        </p:nvSpPr>
        <p:spPr>
          <a:xfrm>
            <a:off x="723300" y="2341500"/>
            <a:ext cx="7697400" cy="460500"/>
          </a:xfrm>
        </p:spPr>
        <p:txBody>
          <a:bodyPr/>
          <a:lstStyle/>
          <a:p>
            <a:pPr algn="ctr"/>
            <a:r>
              <a:rPr lang="en-US" sz="2500" b="1" dirty="0" err="1">
                <a:solidFill>
                  <a:srgbClr val="002060"/>
                </a:solidFill>
                <a:latin typeface="Proxima Nova" panose="020B0604020202020204" charset="0"/>
              </a:rPr>
              <a:t>Pengenalan</a:t>
            </a:r>
            <a:r>
              <a:rPr lang="en-US" sz="2500" b="1" dirty="0">
                <a:solidFill>
                  <a:srgbClr val="002060"/>
                </a:solidFill>
                <a:latin typeface="Proxima Nova" panose="020B0604020202020204" charset="0"/>
              </a:rPr>
              <a:t> R dan </a:t>
            </a:r>
            <a:r>
              <a:rPr lang="en-US" sz="2500" b="1" dirty="0" err="1">
                <a:solidFill>
                  <a:srgbClr val="002060"/>
                </a:solidFill>
                <a:latin typeface="Proxima Nova" panose="020B0604020202020204" charset="0"/>
              </a:rPr>
              <a:t>Rstudio</a:t>
            </a:r>
            <a:endParaRPr lang="en-ID" sz="2500" b="1" dirty="0">
              <a:solidFill>
                <a:srgbClr val="002060"/>
              </a:solidFill>
              <a:latin typeface="Proxima Nova" panose="020B0604020202020204" charset="0"/>
            </a:endParaRPr>
          </a:p>
        </p:txBody>
      </p:sp>
    </p:spTree>
    <p:extLst>
      <p:ext uri="{BB962C8B-B14F-4D97-AF65-F5344CB8AC3E}">
        <p14:creationId xmlns:p14="http://schemas.microsoft.com/office/powerpoint/2010/main" val="309497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02A0F5B1-C155-029C-2864-04FE131AE0C9}"/>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F5B847B4-645E-6243-A8E4-5924FF42A596}"/>
              </a:ext>
            </a:extLst>
          </p:cNvPr>
          <p:cNvSpPr>
            <a:spLocks noGrp="1"/>
          </p:cNvSpPr>
          <p:nvPr>
            <p:ph type="title"/>
          </p:nvPr>
        </p:nvSpPr>
        <p:spPr/>
        <p:txBody>
          <a:bodyPr/>
          <a:lstStyle/>
          <a:p>
            <a:r>
              <a:rPr lang="en-US" dirty="0"/>
              <a:t>Simple Linear Regression</a:t>
            </a:r>
            <a:endParaRPr lang="en-ID" dirty="0"/>
          </a:p>
        </p:txBody>
      </p:sp>
      <p:sp>
        <p:nvSpPr>
          <p:cNvPr id="2" name="TextBox 1">
            <a:extLst>
              <a:ext uri="{FF2B5EF4-FFF2-40B4-BE49-F238E27FC236}">
                <a16:creationId xmlns:a16="http://schemas.microsoft.com/office/drawing/2014/main" id="{5BE891EF-CAB5-A5AF-3CEC-8C51616F718E}"/>
              </a:ext>
            </a:extLst>
          </p:cNvPr>
          <p:cNvSpPr txBox="1"/>
          <p:nvPr/>
        </p:nvSpPr>
        <p:spPr>
          <a:xfrm>
            <a:off x="417688" y="893593"/>
            <a:ext cx="8308624" cy="954107"/>
          </a:xfrm>
          <a:prstGeom prst="rect">
            <a:avLst/>
          </a:prstGeom>
          <a:noFill/>
        </p:spPr>
        <p:txBody>
          <a:bodyPr wrap="square" rtlCol="0">
            <a:spAutoFit/>
          </a:bodyPr>
          <a:lstStyle/>
          <a:p>
            <a:pPr algn="just"/>
            <a:r>
              <a:rPr lang="en-GB" dirty="0"/>
              <a:t>The method of least squares is a parameter estimation method in regression analysis based on </a:t>
            </a:r>
            <a:r>
              <a:rPr lang="en-GB" b="1" dirty="0"/>
              <a:t>minimizing the sum of the squares of the residuals </a:t>
            </a:r>
            <a:r>
              <a:rPr lang="en-GB" dirty="0"/>
              <a:t>(a residual being the difference between an observed value and the fitted value provided by a model) made in the results of each individual equation.</a:t>
            </a:r>
          </a:p>
        </p:txBody>
      </p:sp>
      <p:pic>
        <p:nvPicPr>
          <p:cNvPr id="3" name="Picture 2" descr="A graph of a graph showing the age of a person&#10;&#10;Description automatically generated with medium confidence">
            <a:extLst>
              <a:ext uri="{FF2B5EF4-FFF2-40B4-BE49-F238E27FC236}">
                <a16:creationId xmlns:a16="http://schemas.microsoft.com/office/drawing/2014/main" id="{E1CA3A44-9935-359D-4405-B26D3A43D2D0}"/>
              </a:ext>
            </a:extLst>
          </p:cNvPr>
          <p:cNvPicPr>
            <a:picLocks noChangeAspect="1"/>
          </p:cNvPicPr>
          <p:nvPr/>
        </p:nvPicPr>
        <p:blipFill>
          <a:blip r:embed="rId3"/>
          <a:stretch>
            <a:fillRect/>
          </a:stretch>
        </p:blipFill>
        <p:spPr>
          <a:xfrm>
            <a:off x="2960226" y="2191686"/>
            <a:ext cx="3746502" cy="237143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F2FB30-8ED5-ED20-296B-3E08995F92A4}"/>
                  </a:ext>
                </a:extLst>
              </p:cNvPr>
              <p:cNvSpPr txBox="1"/>
              <p:nvPr/>
            </p:nvSpPr>
            <p:spPr>
              <a:xfrm>
                <a:off x="4205512" y="1776678"/>
                <a:ext cx="1641160" cy="3136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D" i="1" smtClean="0">
                              <a:solidFill>
                                <a:srgbClr val="836967"/>
                              </a:solidFill>
                              <a:latin typeface="Cambria Math" panose="02040503050406030204" pitchFamily="18" charset="0"/>
                            </a:rPr>
                          </m:ctrlPr>
                        </m:accPr>
                        <m:e>
                          <m:r>
                            <a:rPr lang="en-ID" i="1">
                              <a:latin typeface="Cambria Math" panose="02040503050406030204" pitchFamily="18" charset="0"/>
                            </a:rPr>
                            <m:t>𝑌</m:t>
                          </m:r>
                        </m:e>
                      </m:acc>
                      <m:r>
                        <a:rPr lang="en-ID" i="0">
                          <a:latin typeface="Cambria Math" panose="02040503050406030204" pitchFamily="18" charset="0"/>
                        </a:rPr>
                        <m:t>=</m:t>
                      </m:r>
                      <m:r>
                        <a:rPr lang="en-ID" i="1">
                          <a:latin typeface="Cambria Math" panose="02040503050406030204" pitchFamily="18" charset="0"/>
                        </a:rPr>
                        <m:t>𝑎</m:t>
                      </m:r>
                      <m:r>
                        <a:rPr lang="en-ID" i="0">
                          <a:latin typeface="Cambria Math" panose="02040503050406030204" pitchFamily="18" charset="0"/>
                        </a:rPr>
                        <m:t>+</m:t>
                      </m:r>
                      <m:r>
                        <a:rPr lang="en-ID" i="1">
                          <a:latin typeface="Cambria Math" panose="02040503050406030204" pitchFamily="18" charset="0"/>
                        </a:rPr>
                        <m:t>𝑏𝑋</m:t>
                      </m:r>
                      <m:r>
                        <a:rPr lang="en-GB" b="0" i="1" smtClean="0">
                          <a:latin typeface="Cambria Math" panose="02040503050406030204" pitchFamily="18" charset="0"/>
                        </a:rPr>
                        <m:t>+</m:t>
                      </m:r>
                      <m:r>
                        <a:rPr lang="en-GB" b="0" i="1" smtClean="0">
                          <a:latin typeface="Cambria Math" panose="02040503050406030204" pitchFamily="18" charset="0"/>
                        </a:rPr>
                        <m:t>𝜖</m:t>
                      </m:r>
                    </m:oMath>
                  </m:oMathPara>
                </a14:m>
                <a:endParaRPr lang="en-ID" dirty="0"/>
              </a:p>
            </p:txBody>
          </p:sp>
        </mc:Choice>
        <mc:Fallback xmlns="">
          <p:sp>
            <p:nvSpPr>
              <p:cNvPr id="4" name="TextBox 3">
                <a:extLst>
                  <a:ext uri="{FF2B5EF4-FFF2-40B4-BE49-F238E27FC236}">
                    <a16:creationId xmlns:a16="http://schemas.microsoft.com/office/drawing/2014/main" id="{2BF2FB30-8ED5-ED20-296B-3E08995F92A4}"/>
                  </a:ext>
                </a:extLst>
              </p:cNvPr>
              <p:cNvSpPr txBox="1">
                <a:spLocks noRot="1" noChangeAspect="1" noMove="1" noResize="1" noEditPoints="1" noAdjustHandles="1" noChangeArrowheads="1" noChangeShapeType="1" noTextEdit="1"/>
              </p:cNvSpPr>
              <p:nvPr/>
            </p:nvSpPr>
            <p:spPr>
              <a:xfrm>
                <a:off x="4205512" y="1776678"/>
                <a:ext cx="1641160" cy="313612"/>
              </a:xfrm>
              <a:prstGeom prst="rect">
                <a:avLst/>
              </a:prstGeom>
              <a:blipFill>
                <a:blip r:embed="rId4"/>
                <a:stretch>
                  <a:fillRect t="-1923"/>
                </a:stretch>
              </a:blipFill>
            </p:spPr>
            <p:txBody>
              <a:bodyPr/>
              <a:lstStyle/>
              <a:p>
                <a:r>
                  <a:rPr lang="en-ID">
                    <a:noFill/>
                  </a:rPr>
                  <a:t> </a:t>
                </a:r>
              </a:p>
            </p:txBody>
          </p:sp>
        </mc:Fallback>
      </mc:AlternateContent>
    </p:spTree>
    <p:extLst>
      <p:ext uri="{BB962C8B-B14F-4D97-AF65-F5344CB8AC3E}">
        <p14:creationId xmlns:p14="http://schemas.microsoft.com/office/powerpoint/2010/main" val="351218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body" idx="1"/>
          </p:nvPr>
        </p:nvSpPr>
        <p:spPr>
          <a:xfrm>
            <a:off x="723300" y="3192201"/>
            <a:ext cx="7697400" cy="4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136;p16"/>
          <p:cNvSpPr txBox="1">
            <a:spLocks noGrp="1"/>
          </p:cNvSpPr>
          <p:nvPr>
            <p:ph type="ctrTitle" idx="4294967295"/>
          </p:nvPr>
        </p:nvSpPr>
        <p:spPr>
          <a:xfrm>
            <a:off x="1356750" y="1440075"/>
            <a:ext cx="6430500" cy="166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500" dirty="0"/>
              <a:t>Thank You</a:t>
            </a:r>
            <a:endParaRPr sz="3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 and </a:t>
            </a:r>
            <a:r>
              <a:rPr lang="en-GB" dirty="0" err="1"/>
              <a:t>Rstudio</a:t>
            </a:r>
            <a:endParaRPr dirty="0"/>
          </a:p>
        </p:txBody>
      </p:sp>
      <p:pic>
        <p:nvPicPr>
          <p:cNvPr id="4" name="Picture 3">
            <a:extLst>
              <a:ext uri="{FF2B5EF4-FFF2-40B4-BE49-F238E27FC236}">
                <a16:creationId xmlns:a16="http://schemas.microsoft.com/office/drawing/2014/main" id="{D22DA843-41E3-1B50-FDE8-2CF453A348E5}"/>
              </a:ext>
            </a:extLst>
          </p:cNvPr>
          <p:cNvPicPr>
            <a:picLocks noChangeAspect="1"/>
          </p:cNvPicPr>
          <p:nvPr/>
        </p:nvPicPr>
        <p:blipFill>
          <a:blip r:embed="rId3"/>
          <a:stretch>
            <a:fillRect/>
          </a:stretch>
        </p:blipFill>
        <p:spPr>
          <a:xfrm>
            <a:off x="38100" y="2304628"/>
            <a:ext cx="3164076" cy="1860857"/>
          </a:xfrm>
          <a:prstGeom prst="rect">
            <a:avLst/>
          </a:prstGeom>
        </p:spPr>
      </p:pic>
      <p:sp>
        <p:nvSpPr>
          <p:cNvPr id="5" name="TextBox 4">
            <a:extLst>
              <a:ext uri="{FF2B5EF4-FFF2-40B4-BE49-F238E27FC236}">
                <a16:creationId xmlns:a16="http://schemas.microsoft.com/office/drawing/2014/main" id="{2A3A4081-F9F7-3A60-130B-784D7C47D5DD}"/>
              </a:ext>
            </a:extLst>
          </p:cNvPr>
          <p:cNvSpPr txBox="1"/>
          <p:nvPr/>
        </p:nvSpPr>
        <p:spPr>
          <a:xfrm>
            <a:off x="38102" y="978015"/>
            <a:ext cx="3164075" cy="830997"/>
          </a:xfrm>
          <a:prstGeom prst="rect">
            <a:avLst/>
          </a:prstGeom>
          <a:solidFill>
            <a:schemeClr val="tx1">
              <a:lumMod val="40000"/>
              <a:lumOff val="60000"/>
            </a:schemeClr>
          </a:solidFill>
        </p:spPr>
        <p:txBody>
          <a:bodyPr wrap="square">
            <a:spAutoFit/>
          </a:bodyPr>
          <a:lstStyle/>
          <a:p>
            <a:pPr algn="just"/>
            <a:r>
              <a:rPr lang="en-US" sz="1200" b="0" i="0" dirty="0">
                <a:solidFill>
                  <a:srgbClr val="05192D"/>
                </a:solidFill>
                <a:effectLst/>
                <a:latin typeface="Proxima Nova" panose="020B0604020202020204" charset="0"/>
              </a:rPr>
              <a:t>R is a programming language for statistical computing and data visualization. It has been adopted in many fields such as economics and geography.</a:t>
            </a:r>
            <a:endParaRPr lang="en-ID" sz="1200" dirty="0">
              <a:latin typeface="Proxima Nova" panose="020B0604020202020204" charset="0"/>
            </a:endParaRPr>
          </a:p>
        </p:txBody>
      </p:sp>
      <p:sp>
        <p:nvSpPr>
          <p:cNvPr id="7" name="TextBox 6">
            <a:extLst>
              <a:ext uri="{FF2B5EF4-FFF2-40B4-BE49-F238E27FC236}">
                <a16:creationId xmlns:a16="http://schemas.microsoft.com/office/drawing/2014/main" id="{8A99764D-2F1B-4302-115A-3EBA78E63335}"/>
              </a:ext>
            </a:extLst>
          </p:cNvPr>
          <p:cNvSpPr txBox="1"/>
          <p:nvPr/>
        </p:nvSpPr>
        <p:spPr>
          <a:xfrm>
            <a:off x="38101" y="1979868"/>
            <a:ext cx="3164076" cy="276999"/>
          </a:xfrm>
          <a:prstGeom prst="rect">
            <a:avLst/>
          </a:prstGeom>
          <a:noFill/>
        </p:spPr>
        <p:txBody>
          <a:bodyPr wrap="square">
            <a:spAutoFit/>
          </a:bodyPr>
          <a:lstStyle/>
          <a:p>
            <a:r>
              <a:rPr lang="en-US" sz="1200" i="1" dirty="0">
                <a:solidFill>
                  <a:srgbClr val="05192D"/>
                </a:solidFill>
                <a:effectLst/>
                <a:latin typeface="Proxima Nova" panose="020B0604020202020204" charset="0"/>
              </a:rPr>
              <a:t>R interface</a:t>
            </a:r>
            <a:endParaRPr lang="en-ID" sz="1200" i="1" dirty="0">
              <a:latin typeface="Proxima Nova" panose="020B0604020202020204" charset="0"/>
            </a:endParaRPr>
          </a:p>
        </p:txBody>
      </p:sp>
      <p:sp>
        <p:nvSpPr>
          <p:cNvPr id="12" name="TextBox 11">
            <a:extLst>
              <a:ext uri="{FF2B5EF4-FFF2-40B4-BE49-F238E27FC236}">
                <a16:creationId xmlns:a16="http://schemas.microsoft.com/office/drawing/2014/main" id="{FBB4307F-58C6-1F96-2B6A-1CD5C679144E}"/>
              </a:ext>
            </a:extLst>
          </p:cNvPr>
          <p:cNvSpPr txBox="1"/>
          <p:nvPr/>
        </p:nvSpPr>
        <p:spPr>
          <a:xfrm>
            <a:off x="38101" y="715431"/>
            <a:ext cx="3164075" cy="276999"/>
          </a:xfrm>
          <a:prstGeom prst="rect">
            <a:avLst/>
          </a:prstGeom>
          <a:solidFill>
            <a:schemeClr val="accent5"/>
          </a:solidFill>
        </p:spPr>
        <p:txBody>
          <a:bodyPr wrap="square">
            <a:spAutoFit/>
          </a:bodyPr>
          <a:lstStyle/>
          <a:p>
            <a:pPr algn="just"/>
            <a:r>
              <a:rPr lang="en-US" sz="1200" b="1" i="0" dirty="0">
                <a:solidFill>
                  <a:schemeClr val="bg1"/>
                </a:solidFill>
                <a:effectLst/>
                <a:latin typeface="Proxima Nova" panose="020B0604020202020204" charset="0"/>
              </a:rPr>
              <a:t>Definition:</a:t>
            </a:r>
            <a:endParaRPr lang="en-ID" sz="1200" b="1" dirty="0">
              <a:solidFill>
                <a:schemeClr val="bg1"/>
              </a:solidFill>
              <a:latin typeface="Proxima Nova" panose="020B0604020202020204" charset="0"/>
            </a:endParaRPr>
          </a:p>
        </p:txBody>
      </p:sp>
      <p:sp>
        <p:nvSpPr>
          <p:cNvPr id="14" name="TextBox 13">
            <a:extLst>
              <a:ext uri="{FF2B5EF4-FFF2-40B4-BE49-F238E27FC236}">
                <a16:creationId xmlns:a16="http://schemas.microsoft.com/office/drawing/2014/main" id="{7F3F7099-1225-7277-4030-C71CDAF19A4B}"/>
              </a:ext>
            </a:extLst>
          </p:cNvPr>
          <p:cNvSpPr txBox="1"/>
          <p:nvPr/>
        </p:nvSpPr>
        <p:spPr>
          <a:xfrm>
            <a:off x="3303571" y="711268"/>
            <a:ext cx="3164075" cy="276999"/>
          </a:xfrm>
          <a:prstGeom prst="rect">
            <a:avLst/>
          </a:prstGeom>
          <a:solidFill>
            <a:schemeClr val="accent5"/>
          </a:solidFill>
        </p:spPr>
        <p:txBody>
          <a:bodyPr wrap="square">
            <a:spAutoFit/>
          </a:bodyPr>
          <a:lstStyle/>
          <a:p>
            <a:pPr algn="just"/>
            <a:r>
              <a:rPr lang="en-US" sz="1200" b="1" i="0" dirty="0">
                <a:solidFill>
                  <a:schemeClr val="bg1"/>
                </a:solidFill>
                <a:effectLst/>
                <a:latin typeface="Proxima Nova" panose="020B0604020202020204" charset="0"/>
              </a:rPr>
              <a:t>Why R?</a:t>
            </a:r>
            <a:endParaRPr lang="en-ID" sz="1200" b="1" dirty="0">
              <a:solidFill>
                <a:schemeClr val="bg1"/>
              </a:solidFill>
              <a:latin typeface="Proxima Nova" panose="020B0604020202020204" charset="0"/>
            </a:endParaRPr>
          </a:p>
        </p:txBody>
      </p:sp>
      <p:sp>
        <p:nvSpPr>
          <p:cNvPr id="15" name="TextBox 14">
            <a:extLst>
              <a:ext uri="{FF2B5EF4-FFF2-40B4-BE49-F238E27FC236}">
                <a16:creationId xmlns:a16="http://schemas.microsoft.com/office/drawing/2014/main" id="{EEEE28D2-A2BC-B290-848F-36559FB7C47C}"/>
              </a:ext>
            </a:extLst>
          </p:cNvPr>
          <p:cNvSpPr txBox="1"/>
          <p:nvPr/>
        </p:nvSpPr>
        <p:spPr>
          <a:xfrm>
            <a:off x="3303571" y="978014"/>
            <a:ext cx="3164075" cy="646331"/>
          </a:xfrm>
          <a:prstGeom prst="rect">
            <a:avLst/>
          </a:prstGeom>
          <a:solidFill>
            <a:schemeClr val="tx1">
              <a:lumMod val="40000"/>
              <a:lumOff val="60000"/>
            </a:schemeClr>
          </a:solidFill>
        </p:spPr>
        <p:txBody>
          <a:bodyPr wrap="square">
            <a:spAutoFit/>
          </a:bodyPr>
          <a:lstStyle/>
          <a:p>
            <a:pPr marL="171450" indent="-171450" algn="just">
              <a:buFont typeface="Arial" panose="020B0604020202020204" pitchFamily="34" charset="0"/>
              <a:buChar char="•"/>
            </a:pPr>
            <a:r>
              <a:rPr lang="en-US" sz="1200" b="0" i="0" dirty="0">
                <a:solidFill>
                  <a:srgbClr val="05192D"/>
                </a:solidFill>
                <a:effectLst/>
                <a:latin typeface="Proxima Nova" panose="020B0604020202020204" charset="0"/>
              </a:rPr>
              <a:t>Free, open-source, and large community</a:t>
            </a:r>
          </a:p>
          <a:p>
            <a:pPr marL="171450" indent="-171450" algn="just">
              <a:buFont typeface="Arial" panose="020B0604020202020204" pitchFamily="34" charset="0"/>
              <a:buChar char="•"/>
            </a:pPr>
            <a:r>
              <a:rPr lang="en-ID" sz="1200" dirty="0">
                <a:latin typeface="Proxima Nova" panose="020B0604020202020204" charset="0"/>
              </a:rPr>
              <a:t>Suitable for data and statistical analysis</a:t>
            </a:r>
          </a:p>
          <a:p>
            <a:pPr marL="171450" indent="-171450" algn="just">
              <a:buFont typeface="Arial" panose="020B0604020202020204" pitchFamily="34" charset="0"/>
              <a:buChar char="•"/>
            </a:pPr>
            <a:r>
              <a:rPr lang="en-ID" sz="1200" dirty="0">
                <a:latin typeface="Proxima Nova" panose="020B0604020202020204" charset="0"/>
              </a:rPr>
              <a:t>Used in almost every industry</a:t>
            </a:r>
          </a:p>
        </p:txBody>
      </p:sp>
      <p:pic>
        <p:nvPicPr>
          <p:cNvPr id="1026" name="Picture 2">
            <a:extLst>
              <a:ext uri="{FF2B5EF4-FFF2-40B4-BE49-F238E27FC236}">
                <a16:creationId xmlns:a16="http://schemas.microsoft.com/office/drawing/2014/main" id="{3A7180B2-214C-8DA0-7E65-D9B30E253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917" y="1677282"/>
            <a:ext cx="24003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E66DB4-6A49-0802-DEA2-D8A8EF553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396" y="3391782"/>
            <a:ext cx="2381250" cy="17145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9B0C0A-D29B-8A27-4951-3C2A631892A8}"/>
              </a:ext>
            </a:extLst>
          </p:cNvPr>
          <p:cNvSpPr txBox="1"/>
          <p:nvPr/>
        </p:nvSpPr>
        <p:spPr>
          <a:xfrm>
            <a:off x="6569041" y="715546"/>
            <a:ext cx="2536858" cy="276999"/>
          </a:xfrm>
          <a:prstGeom prst="rect">
            <a:avLst/>
          </a:prstGeom>
          <a:solidFill>
            <a:schemeClr val="accent5"/>
          </a:solidFill>
        </p:spPr>
        <p:txBody>
          <a:bodyPr wrap="square">
            <a:spAutoFit/>
          </a:bodyPr>
          <a:lstStyle/>
          <a:p>
            <a:pPr algn="just"/>
            <a:r>
              <a:rPr lang="en-US" sz="1200" b="1" i="0" dirty="0" err="1">
                <a:solidFill>
                  <a:schemeClr val="bg1"/>
                </a:solidFill>
                <a:effectLst/>
                <a:latin typeface="Proxima Nova" panose="020B0604020202020204" charset="0"/>
              </a:rPr>
              <a:t>Rstudio</a:t>
            </a:r>
            <a:endParaRPr lang="en-ID" sz="1200" b="1" dirty="0">
              <a:solidFill>
                <a:schemeClr val="bg1"/>
              </a:solidFill>
              <a:latin typeface="Proxima Nova" panose="020B0604020202020204" charset="0"/>
            </a:endParaRPr>
          </a:p>
        </p:txBody>
      </p:sp>
      <p:sp>
        <p:nvSpPr>
          <p:cNvPr id="17" name="TextBox 16">
            <a:extLst>
              <a:ext uri="{FF2B5EF4-FFF2-40B4-BE49-F238E27FC236}">
                <a16:creationId xmlns:a16="http://schemas.microsoft.com/office/drawing/2014/main" id="{7CC2A8F0-69BF-5E2F-F974-B39F61CA963F}"/>
              </a:ext>
            </a:extLst>
          </p:cNvPr>
          <p:cNvSpPr txBox="1"/>
          <p:nvPr/>
        </p:nvSpPr>
        <p:spPr>
          <a:xfrm>
            <a:off x="6569040" y="968479"/>
            <a:ext cx="2536858" cy="461665"/>
          </a:xfrm>
          <a:prstGeom prst="rect">
            <a:avLst/>
          </a:prstGeom>
          <a:solidFill>
            <a:schemeClr val="tx1">
              <a:lumMod val="40000"/>
              <a:lumOff val="60000"/>
            </a:schemeClr>
          </a:solidFill>
        </p:spPr>
        <p:txBody>
          <a:bodyPr wrap="square">
            <a:spAutoFit/>
          </a:bodyPr>
          <a:lstStyle/>
          <a:p>
            <a:pPr marL="171450" indent="-171450" algn="just">
              <a:buFont typeface="Arial" panose="020B0604020202020204" pitchFamily="34" charset="0"/>
              <a:buChar char="•"/>
            </a:pPr>
            <a:r>
              <a:rPr lang="en-US" sz="1200" b="0" i="0" dirty="0" err="1">
                <a:solidFill>
                  <a:srgbClr val="05192D"/>
                </a:solidFill>
                <a:effectLst/>
                <a:latin typeface="Proxima Nova" panose="020B0604020202020204" charset="0"/>
              </a:rPr>
              <a:t>Rstudio</a:t>
            </a:r>
            <a:r>
              <a:rPr lang="en-US" sz="1200" b="0" i="0" dirty="0">
                <a:solidFill>
                  <a:srgbClr val="05192D"/>
                </a:solidFill>
                <a:effectLst/>
                <a:latin typeface="Proxima Nova" panose="020B0604020202020204" charset="0"/>
              </a:rPr>
              <a:t> is an IDE for working with R programing language</a:t>
            </a:r>
          </a:p>
        </p:txBody>
      </p:sp>
      <p:sp>
        <p:nvSpPr>
          <p:cNvPr id="18" name="TextBox 17">
            <a:extLst>
              <a:ext uri="{FF2B5EF4-FFF2-40B4-BE49-F238E27FC236}">
                <a16:creationId xmlns:a16="http://schemas.microsoft.com/office/drawing/2014/main" id="{20ED6959-CDC7-22FC-2EB1-D104B106F486}"/>
              </a:ext>
            </a:extLst>
          </p:cNvPr>
          <p:cNvSpPr txBox="1"/>
          <p:nvPr/>
        </p:nvSpPr>
        <p:spPr>
          <a:xfrm>
            <a:off x="6569040" y="1702869"/>
            <a:ext cx="2536858" cy="276999"/>
          </a:xfrm>
          <a:prstGeom prst="rect">
            <a:avLst/>
          </a:prstGeom>
          <a:solidFill>
            <a:schemeClr val="accent2">
              <a:lumMod val="20000"/>
              <a:lumOff val="80000"/>
            </a:schemeClr>
          </a:solidFill>
        </p:spPr>
        <p:txBody>
          <a:bodyPr wrap="square">
            <a:spAutoFit/>
          </a:bodyPr>
          <a:lstStyle/>
          <a:p>
            <a:pPr algn="ctr"/>
            <a:r>
              <a:rPr lang="en-US" sz="1200" b="1" i="0" dirty="0">
                <a:solidFill>
                  <a:srgbClr val="05192D"/>
                </a:solidFill>
                <a:effectLst/>
                <a:latin typeface="Proxima Nova" panose="020B0604020202020204" charset="0"/>
              </a:rPr>
              <a:t>Benefits of using </a:t>
            </a:r>
            <a:r>
              <a:rPr lang="en-US" sz="1200" b="1" i="0" dirty="0" err="1">
                <a:solidFill>
                  <a:srgbClr val="05192D"/>
                </a:solidFill>
                <a:effectLst/>
                <a:latin typeface="Proxima Nova" panose="020B0604020202020204" charset="0"/>
              </a:rPr>
              <a:t>Rstudio</a:t>
            </a:r>
            <a:endParaRPr lang="en-US" sz="1200" b="1" i="0" dirty="0">
              <a:solidFill>
                <a:srgbClr val="05192D"/>
              </a:solidFill>
              <a:effectLst/>
              <a:latin typeface="Proxima Nova" panose="020B0604020202020204" charset="0"/>
            </a:endParaRPr>
          </a:p>
        </p:txBody>
      </p:sp>
      <p:sp>
        <p:nvSpPr>
          <p:cNvPr id="19" name="TextBox 18">
            <a:extLst>
              <a:ext uri="{FF2B5EF4-FFF2-40B4-BE49-F238E27FC236}">
                <a16:creationId xmlns:a16="http://schemas.microsoft.com/office/drawing/2014/main" id="{B38C2D5F-ED92-B3D0-606E-42C1A32E4F1E}"/>
              </a:ext>
            </a:extLst>
          </p:cNvPr>
          <p:cNvSpPr txBox="1"/>
          <p:nvPr/>
        </p:nvSpPr>
        <p:spPr>
          <a:xfrm>
            <a:off x="6569040" y="2026034"/>
            <a:ext cx="2536858" cy="2123658"/>
          </a:xfrm>
          <a:prstGeom prst="rect">
            <a:avLst/>
          </a:prstGeom>
          <a:noFill/>
          <a:ln w="28575">
            <a:solidFill>
              <a:schemeClr val="accent1">
                <a:lumMod val="40000"/>
                <a:lumOff val="60000"/>
              </a:schemeClr>
            </a:solidFill>
            <a:prstDash val="sysDash"/>
          </a:ln>
        </p:spPr>
        <p:txBody>
          <a:bodyPr wrap="square">
            <a:spAutoFit/>
          </a:bodyPr>
          <a:lstStyle/>
          <a:p>
            <a:pPr marL="171450" indent="-171450" algn="just">
              <a:buFont typeface="Arial" panose="020B0604020202020204" pitchFamily="34" charset="0"/>
              <a:buChar char="•"/>
            </a:pPr>
            <a:r>
              <a:rPr lang="en-US" sz="1200" b="1" i="0" dirty="0">
                <a:solidFill>
                  <a:srgbClr val="05192D"/>
                </a:solidFill>
                <a:effectLst/>
                <a:latin typeface="Proxima Nova" panose="020B0604020202020204" charset="0"/>
              </a:rPr>
              <a:t>Provides robust debugging tools </a:t>
            </a:r>
          </a:p>
          <a:p>
            <a:pPr marL="171450" indent="-171450" algn="just">
              <a:buFont typeface="Arial" panose="020B0604020202020204" pitchFamily="34" charset="0"/>
              <a:buChar char="•"/>
            </a:pPr>
            <a:r>
              <a:rPr lang="en-US" sz="1200" b="1" dirty="0">
                <a:solidFill>
                  <a:srgbClr val="05192D"/>
                </a:solidFill>
                <a:latin typeface="Proxima Nova" panose="020B0604020202020204" charset="0"/>
              </a:rPr>
              <a:t>In</a:t>
            </a:r>
            <a:r>
              <a:rPr lang="en-US" sz="1200" b="1" i="0" dirty="0">
                <a:solidFill>
                  <a:srgbClr val="05192D"/>
                </a:solidFill>
                <a:effectLst/>
                <a:latin typeface="Proxima Nova" panose="020B0604020202020204" charset="0"/>
              </a:rPr>
              <a:t>cludes built-in tools </a:t>
            </a:r>
            <a:r>
              <a:rPr lang="en-US" sz="1200" i="0" dirty="0">
                <a:solidFill>
                  <a:srgbClr val="05192D"/>
                </a:solidFill>
                <a:effectLst/>
                <a:latin typeface="Proxima Nova" panose="020B0604020202020204" charset="0"/>
              </a:rPr>
              <a:t>for creating interactive and visually appealing plots</a:t>
            </a:r>
          </a:p>
          <a:p>
            <a:pPr marL="171450" indent="-171450" algn="just">
              <a:buFont typeface="Arial" panose="020B0604020202020204" pitchFamily="34" charset="0"/>
              <a:buChar char="•"/>
            </a:pPr>
            <a:r>
              <a:rPr lang="en-US" sz="1200" b="1" i="0" dirty="0">
                <a:solidFill>
                  <a:srgbClr val="05192D"/>
                </a:solidFill>
                <a:effectLst/>
                <a:latin typeface="Proxima Nova" panose="020B0604020202020204" charset="0"/>
              </a:rPr>
              <a:t>Facilitates project organization</a:t>
            </a:r>
            <a:r>
              <a:rPr lang="en-US" sz="1200" i="0" dirty="0">
                <a:solidFill>
                  <a:srgbClr val="05192D"/>
                </a:solidFill>
                <a:effectLst/>
                <a:latin typeface="Proxima Nova" panose="020B0604020202020204" charset="0"/>
              </a:rPr>
              <a:t>, version control integration, and seamless package management</a:t>
            </a:r>
          </a:p>
          <a:p>
            <a:pPr marL="171450" indent="-171450" algn="just">
              <a:buFont typeface="Arial" panose="020B0604020202020204" pitchFamily="34" charset="0"/>
              <a:buChar char="•"/>
            </a:pPr>
            <a:r>
              <a:rPr lang="en-US" sz="1200" b="1" i="0" dirty="0">
                <a:solidFill>
                  <a:srgbClr val="05192D"/>
                </a:solidFill>
                <a:effectLst/>
                <a:latin typeface="Proxima Nova" panose="020B0604020202020204" charset="0"/>
              </a:rPr>
              <a:t>user-friendly interface </a:t>
            </a:r>
            <a:r>
              <a:rPr lang="en-US" sz="1200" i="0" dirty="0">
                <a:solidFill>
                  <a:srgbClr val="05192D"/>
                </a:solidFill>
                <a:effectLst/>
                <a:latin typeface="Proxima Nova" panose="020B0604020202020204" charset="0"/>
              </a:rPr>
              <a:t>for installing, updating, and managing packages</a:t>
            </a:r>
          </a:p>
        </p:txBody>
      </p:sp>
    </p:spTree>
    <p:extLst>
      <p:ext uri="{BB962C8B-B14F-4D97-AF65-F5344CB8AC3E}">
        <p14:creationId xmlns:p14="http://schemas.microsoft.com/office/powerpoint/2010/main" val="233108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342EE797-97F1-14A6-C7E4-5B515435B1D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2202A960-903B-95EE-9FB0-BB479C8C0A68}"/>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Rstudio</a:t>
            </a:r>
            <a:r>
              <a:rPr lang="en-GB" dirty="0"/>
              <a:t> Interface</a:t>
            </a:r>
            <a:endParaRPr dirty="0"/>
          </a:p>
        </p:txBody>
      </p:sp>
      <p:grpSp>
        <p:nvGrpSpPr>
          <p:cNvPr id="16" name="Group 15">
            <a:extLst>
              <a:ext uri="{FF2B5EF4-FFF2-40B4-BE49-F238E27FC236}">
                <a16:creationId xmlns:a16="http://schemas.microsoft.com/office/drawing/2014/main" id="{10268C8E-4ACE-7355-1B7C-EA3F96CE9552}"/>
              </a:ext>
            </a:extLst>
          </p:cNvPr>
          <p:cNvGrpSpPr/>
          <p:nvPr/>
        </p:nvGrpSpPr>
        <p:grpSpPr>
          <a:xfrm>
            <a:off x="2476299" y="1441845"/>
            <a:ext cx="4191401" cy="2450307"/>
            <a:chOff x="1852555" y="1054893"/>
            <a:chExt cx="5189353" cy="3033713"/>
          </a:xfrm>
        </p:grpSpPr>
        <p:pic>
          <p:nvPicPr>
            <p:cNvPr id="3" name="Picture 2">
              <a:extLst>
                <a:ext uri="{FF2B5EF4-FFF2-40B4-BE49-F238E27FC236}">
                  <a16:creationId xmlns:a16="http://schemas.microsoft.com/office/drawing/2014/main" id="{F40D9AC4-FB2B-A7FF-4A49-48DEB735FD8F}"/>
                </a:ext>
              </a:extLst>
            </p:cNvPr>
            <p:cNvPicPr>
              <a:picLocks noChangeAspect="1"/>
            </p:cNvPicPr>
            <p:nvPr/>
          </p:nvPicPr>
          <p:blipFill>
            <a:blip r:embed="rId3"/>
            <a:stretch>
              <a:fillRect/>
            </a:stretch>
          </p:blipFill>
          <p:spPr>
            <a:xfrm>
              <a:off x="1852555" y="1054893"/>
              <a:ext cx="5189353" cy="3033713"/>
            </a:xfrm>
            <a:prstGeom prst="rect">
              <a:avLst/>
            </a:prstGeom>
          </p:spPr>
        </p:pic>
        <p:sp>
          <p:nvSpPr>
            <p:cNvPr id="5" name="Rectangle 4">
              <a:extLst>
                <a:ext uri="{FF2B5EF4-FFF2-40B4-BE49-F238E27FC236}">
                  <a16:creationId xmlns:a16="http://schemas.microsoft.com/office/drawing/2014/main" id="{CEACD2DE-40B9-D570-EA5B-B3D1C8E3EA84}"/>
                </a:ext>
              </a:extLst>
            </p:cNvPr>
            <p:cNvSpPr/>
            <p:nvPr/>
          </p:nvSpPr>
          <p:spPr>
            <a:xfrm>
              <a:off x="1879221" y="1352055"/>
              <a:ext cx="2829691" cy="136605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A04C7D64-FF42-2180-2D4C-63B92A186ED1}"/>
                </a:ext>
              </a:extLst>
            </p:cNvPr>
            <p:cNvSpPr/>
            <p:nvPr/>
          </p:nvSpPr>
          <p:spPr>
            <a:xfrm>
              <a:off x="4708912" y="1294397"/>
              <a:ext cx="2306331" cy="940274"/>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CD131B0-72BD-1A33-918C-43E04869127C}"/>
                </a:ext>
              </a:extLst>
            </p:cNvPr>
            <p:cNvSpPr/>
            <p:nvPr/>
          </p:nvSpPr>
          <p:spPr>
            <a:xfrm>
              <a:off x="4708912" y="2234669"/>
              <a:ext cx="2306331" cy="1853936"/>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2E8C3E03-B60D-E838-D63D-605EC4517B1D}"/>
                </a:ext>
              </a:extLst>
            </p:cNvPr>
            <p:cNvSpPr/>
            <p:nvPr/>
          </p:nvSpPr>
          <p:spPr>
            <a:xfrm>
              <a:off x="1883657" y="2718114"/>
              <a:ext cx="2825255" cy="1335011"/>
            </a:xfrm>
            <a:prstGeom prst="rect">
              <a:avLst/>
            </a:prstGeom>
            <a:noFill/>
            <a:ln>
              <a:solidFill>
                <a:schemeClr val="bg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 name="Rectangle 14">
            <a:extLst>
              <a:ext uri="{FF2B5EF4-FFF2-40B4-BE49-F238E27FC236}">
                <a16:creationId xmlns:a16="http://schemas.microsoft.com/office/drawing/2014/main" id="{727A6FE9-D532-9943-F496-41383A86810A}"/>
              </a:ext>
            </a:extLst>
          </p:cNvPr>
          <p:cNvSpPr/>
          <p:nvPr/>
        </p:nvSpPr>
        <p:spPr>
          <a:xfrm>
            <a:off x="139993" y="1074213"/>
            <a:ext cx="2225836" cy="940804"/>
          </a:xfrm>
          <a:prstGeom prst="rect">
            <a:avLst/>
          </a:prstGeom>
          <a:solidFill>
            <a:srgbClr val="00D0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dirty="0">
                <a:solidFill>
                  <a:srgbClr val="313131"/>
                </a:solidFill>
              </a:rPr>
              <a:t>serves as your canvas for composing and executing R code. Here, you can fashion R scripts, devise functions, and dynamically delve into data using R commands</a:t>
            </a:r>
            <a:endParaRPr lang="en-ID" sz="1000" dirty="0">
              <a:solidFill>
                <a:srgbClr val="313131"/>
              </a:solidFill>
            </a:endParaRPr>
          </a:p>
        </p:txBody>
      </p:sp>
      <p:cxnSp>
        <p:nvCxnSpPr>
          <p:cNvPr id="20" name="Connector: Elbow 19">
            <a:extLst>
              <a:ext uri="{FF2B5EF4-FFF2-40B4-BE49-F238E27FC236}">
                <a16:creationId xmlns:a16="http://schemas.microsoft.com/office/drawing/2014/main" id="{5143D9E6-CC72-D5B2-7AA2-836857498548}"/>
              </a:ext>
            </a:extLst>
          </p:cNvPr>
          <p:cNvCxnSpPr>
            <a:cxnSpLocks/>
            <a:stCxn id="15" idx="2"/>
            <a:endCxn id="5" idx="1"/>
          </p:cNvCxnSpPr>
          <p:nvPr/>
        </p:nvCxnSpPr>
        <p:spPr>
          <a:xfrm rot="16200000" flipH="1">
            <a:off x="1766114" y="1501814"/>
            <a:ext cx="218521" cy="1244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CAD5601-635D-D751-7A28-795BD3C8136E}"/>
              </a:ext>
            </a:extLst>
          </p:cNvPr>
          <p:cNvSpPr/>
          <p:nvPr/>
        </p:nvSpPr>
        <p:spPr>
          <a:xfrm>
            <a:off x="139992" y="3598885"/>
            <a:ext cx="2225836" cy="940804"/>
          </a:xfrm>
          <a:prstGeom prst="rect">
            <a:avLst/>
          </a:prstGeom>
          <a:solidFill>
            <a:srgbClr val="3131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dirty="0">
                <a:solidFill>
                  <a:srgbClr val="313131"/>
                </a:solidFill>
                <a:highlight>
                  <a:srgbClr val="FFFF00"/>
                </a:highlight>
              </a:rPr>
              <a:t>Console:</a:t>
            </a:r>
          </a:p>
          <a:p>
            <a:pPr algn="just"/>
            <a:r>
              <a:rPr lang="en-US" sz="1000" dirty="0"/>
              <a:t>results of your executed code</a:t>
            </a:r>
          </a:p>
          <a:p>
            <a:pPr algn="just"/>
            <a:r>
              <a:rPr lang="en-US" sz="1000" dirty="0">
                <a:solidFill>
                  <a:srgbClr val="313131"/>
                </a:solidFill>
                <a:highlight>
                  <a:srgbClr val="FFFF00"/>
                </a:highlight>
              </a:rPr>
              <a:t>Terminal:</a:t>
            </a:r>
          </a:p>
          <a:p>
            <a:pPr algn="just"/>
            <a:r>
              <a:rPr lang="en-US" sz="1000" dirty="0"/>
              <a:t>provides access to the system shell directly from the RStudio IDE</a:t>
            </a:r>
            <a:endParaRPr lang="en-ID" sz="1000" dirty="0"/>
          </a:p>
        </p:txBody>
      </p:sp>
      <p:cxnSp>
        <p:nvCxnSpPr>
          <p:cNvPr id="24" name="Connector: Elbow 23">
            <a:extLst>
              <a:ext uri="{FF2B5EF4-FFF2-40B4-BE49-F238E27FC236}">
                <a16:creationId xmlns:a16="http://schemas.microsoft.com/office/drawing/2014/main" id="{D4F34560-12E0-E6FF-A653-580D4E5C92B0}"/>
              </a:ext>
            </a:extLst>
          </p:cNvPr>
          <p:cNvCxnSpPr>
            <a:cxnSpLocks/>
            <a:stCxn id="23" idx="0"/>
            <a:endCxn id="10" idx="1"/>
          </p:cNvCxnSpPr>
          <p:nvPr/>
        </p:nvCxnSpPr>
        <p:spPr>
          <a:xfrm rot="5400000" flipH="1" flipV="1">
            <a:off x="1739900" y="2837365"/>
            <a:ext cx="274530" cy="12485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2CE0273-1E93-DE67-13B3-0F760154D5FE}"/>
              </a:ext>
            </a:extLst>
          </p:cNvPr>
          <p:cNvSpPr/>
          <p:nvPr/>
        </p:nvSpPr>
        <p:spPr>
          <a:xfrm>
            <a:off x="6778170" y="1074212"/>
            <a:ext cx="2291737" cy="811739"/>
          </a:xfrm>
          <a:prstGeom prst="rect">
            <a:avLst/>
          </a:prstGeom>
          <a:solidFill>
            <a:srgbClr val="4F7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000" dirty="0"/>
              <a:t>Where your data stored in environment</a:t>
            </a:r>
          </a:p>
          <a:p>
            <a:pPr marL="171450" indent="-171450" algn="just">
              <a:buFont typeface="Arial" panose="020B0604020202020204" pitchFamily="34" charset="0"/>
              <a:buChar char="•"/>
            </a:pPr>
            <a:r>
              <a:rPr lang="en-ID" sz="1000" dirty="0"/>
              <a:t>History of your executed code</a:t>
            </a:r>
          </a:p>
        </p:txBody>
      </p:sp>
      <p:cxnSp>
        <p:nvCxnSpPr>
          <p:cNvPr id="34" name="Connector: Elbow 33">
            <a:extLst>
              <a:ext uri="{FF2B5EF4-FFF2-40B4-BE49-F238E27FC236}">
                <a16:creationId xmlns:a16="http://schemas.microsoft.com/office/drawing/2014/main" id="{7C02368C-7127-B69E-D566-8DE89278C631}"/>
              </a:ext>
            </a:extLst>
          </p:cNvPr>
          <p:cNvCxnSpPr>
            <a:cxnSpLocks/>
            <a:stCxn id="31" idx="2"/>
            <a:endCxn id="6" idx="3"/>
          </p:cNvCxnSpPr>
          <p:nvPr/>
        </p:nvCxnSpPr>
        <p:spPr>
          <a:xfrm rot="5400000">
            <a:off x="7220568" y="1311546"/>
            <a:ext cx="129066" cy="12778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EE92279-6CB3-2D7D-7F94-E0A8586AFEB3}"/>
              </a:ext>
            </a:extLst>
          </p:cNvPr>
          <p:cNvSpPr/>
          <p:nvPr/>
        </p:nvSpPr>
        <p:spPr>
          <a:xfrm>
            <a:off x="6778170" y="3324355"/>
            <a:ext cx="2291737" cy="811739"/>
          </a:xfrm>
          <a:prstGeom prst="rect">
            <a:avLst/>
          </a:prstGeom>
          <a:solidFill>
            <a:srgbClr val="FF96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000" dirty="0"/>
              <a:t>Plot window</a:t>
            </a:r>
          </a:p>
          <a:p>
            <a:pPr marL="171450" indent="-171450" algn="just">
              <a:buFont typeface="Arial" panose="020B0604020202020204" pitchFamily="34" charset="0"/>
              <a:buChar char="•"/>
            </a:pPr>
            <a:r>
              <a:rPr lang="en-ID" sz="1000" dirty="0"/>
              <a:t>Folders and packages</a:t>
            </a:r>
          </a:p>
          <a:p>
            <a:pPr marL="171450" indent="-171450" algn="just">
              <a:buFont typeface="Arial" panose="020B0604020202020204" pitchFamily="34" charset="0"/>
              <a:buChar char="•"/>
            </a:pPr>
            <a:r>
              <a:rPr lang="en-ID" sz="1000" dirty="0"/>
              <a:t>Help window</a:t>
            </a:r>
          </a:p>
        </p:txBody>
      </p:sp>
      <p:cxnSp>
        <p:nvCxnSpPr>
          <p:cNvPr id="41" name="Connector: Elbow 40">
            <a:extLst>
              <a:ext uri="{FF2B5EF4-FFF2-40B4-BE49-F238E27FC236}">
                <a16:creationId xmlns:a16="http://schemas.microsoft.com/office/drawing/2014/main" id="{2D62B91A-B0F6-F774-932A-5645675A8710}"/>
              </a:ext>
            </a:extLst>
          </p:cNvPr>
          <p:cNvCxnSpPr>
            <a:cxnSpLocks/>
            <a:stCxn id="40" idx="0"/>
            <a:endCxn id="8" idx="3"/>
          </p:cNvCxnSpPr>
          <p:nvPr/>
        </p:nvCxnSpPr>
        <p:spPr>
          <a:xfrm rot="16200000" flipV="1">
            <a:off x="7194647" y="2594963"/>
            <a:ext cx="180909" cy="12778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2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47DDB0AA-B96F-AA6D-E0AA-FCC5FE7B4A4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A6DACF0F-DDD3-C3F7-8628-FC5BA31B0661}"/>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Rstudio</a:t>
            </a:r>
            <a:r>
              <a:rPr lang="en-GB" dirty="0"/>
              <a:t> Interface</a:t>
            </a:r>
            <a:endParaRPr dirty="0"/>
          </a:p>
        </p:txBody>
      </p:sp>
      <p:grpSp>
        <p:nvGrpSpPr>
          <p:cNvPr id="16" name="Group 15">
            <a:extLst>
              <a:ext uri="{FF2B5EF4-FFF2-40B4-BE49-F238E27FC236}">
                <a16:creationId xmlns:a16="http://schemas.microsoft.com/office/drawing/2014/main" id="{503472B1-7B1C-0371-1166-CEC842C1187B}"/>
              </a:ext>
            </a:extLst>
          </p:cNvPr>
          <p:cNvGrpSpPr/>
          <p:nvPr/>
        </p:nvGrpSpPr>
        <p:grpSpPr>
          <a:xfrm>
            <a:off x="2794798" y="1190128"/>
            <a:ext cx="4191401" cy="2450307"/>
            <a:chOff x="1852555" y="1054893"/>
            <a:chExt cx="5189353" cy="3033713"/>
          </a:xfrm>
        </p:grpSpPr>
        <p:pic>
          <p:nvPicPr>
            <p:cNvPr id="3" name="Picture 2">
              <a:extLst>
                <a:ext uri="{FF2B5EF4-FFF2-40B4-BE49-F238E27FC236}">
                  <a16:creationId xmlns:a16="http://schemas.microsoft.com/office/drawing/2014/main" id="{BB1D600C-1D64-BF97-F8DA-A315345F5245}"/>
                </a:ext>
              </a:extLst>
            </p:cNvPr>
            <p:cNvPicPr>
              <a:picLocks noChangeAspect="1"/>
            </p:cNvPicPr>
            <p:nvPr/>
          </p:nvPicPr>
          <p:blipFill>
            <a:blip r:embed="rId3"/>
            <a:stretch>
              <a:fillRect/>
            </a:stretch>
          </p:blipFill>
          <p:spPr>
            <a:xfrm>
              <a:off x="1852555" y="1054893"/>
              <a:ext cx="5189353" cy="3033713"/>
            </a:xfrm>
            <a:prstGeom prst="rect">
              <a:avLst/>
            </a:prstGeom>
          </p:spPr>
        </p:pic>
        <p:sp>
          <p:nvSpPr>
            <p:cNvPr id="5" name="Rectangle 4">
              <a:extLst>
                <a:ext uri="{FF2B5EF4-FFF2-40B4-BE49-F238E27FC236}">
                  <a16:creationId xmlns:a16="http://schemas.microsoft.com/office/drawing/2014/main" id="{81BE1310-787B-C30D-83BD-25A09EF75527}"/>
                </a:ext>
              </a:extLst>
            </p:cNvPr>
            <p:cNvSpPr/>
            <p:nvPr/>
          </p:nvSpPr>
          <p:spPr>
            <a:xfrm>
              <a:off x="1879221" y="1352055"/>
              <a:ext cx="2829691" cy="1366058"/>
            </a:xfrm>
            <a:prstGeom prst="rect">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5373ECE3-8178-5D28-81D0-2D250608286A}"/>
                </a:ext>
              </a:extLst>
            </p:cNvPr>
            <p:cNvSpPr/>
            <p:nvPr/>
          </p:nvSpPr>
          <p:spPr>
            <a:xfrm>
              <a:off x="4708912" y="1294397"/>
              <a:ext cx="2306331" cy="940274"/>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004B4D5A-7508-0D49-8EDE-68BBEBAD9C38}"/>
                </a:ext>
              </a:extLst>
            </p:cNvPr>
            <p:cNvSpPr/>
            <p:nvPr/>
          </p:nvSpPr>
          <p:spPr>
            <a:xfrm>
              <a:off x="4708912" y="2234669"/>
              <a:ext cx="2306331" cy="1853936"/>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1719FAFA-6AD2-EE4F-C27F-4391B080A4B7}"/>
                </a:ext>
              </a:extLst>
            </p:cNvPr>
            <p:cNvSpPr/>
            <p:nvPr/>
          </p:nvSpPr>
          <p:spPr>
            <a:xfrm>
              <a:off x="1883657" y="2718114"/>
              <a:ext cx="2825255" cy="1335011"/>
            </a:xfrm>
            <a:prstGeom prst="rect">
              <a:avLst/>
            </a:prstGeom>
            <a:noFill/>
            <a:ln>
              <a:solidFill>
                <a:schemeClr val="bg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 name="Rectangle 1">
            <a:extLst>
              <a:ext uri="{FF2B5EF4-FFF2-40B4-BE49-F238E27FC236}">
                <a16:creationId xmlns:a16="http://schemas.microsoft.com/office/drawing/2014/main" id="{BDF7DE51-5304-F2C1-A8E2-A8E655C81A3E}"/>
              </a:ext>
            </a:extLst>
          </p:cNvPr>
          <p:cNvSpPr/>
          <p:nvPr/>
        </p:nvSpPr>
        <p:spPr>
          <a:xfrm>
            <a:off x="241443" y="1637635"/>
            <a:ext cx="1633592" cy="293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type your code here</a:t>
            </a:r>
            <a:endParaRPr lang="en-ID" sz="1200" dirty="0"/>
          </a:p>
        </p:txBody>
      </p:sp>
      <p:cxnSp>
        <p:nvCxnSpPr>
          <p:cNvPr id="7" name="Straight Arrow Connector 6">
            <a:extLst>
              <a:ext uri="{FF2B5EF4-FFF2-40B4-BE49-F238E27FC236}">
                <a16:creationId xmlns:a16="http://schemas.microsoft.com/office/drawing/2014/main" id="{94864760-C460-7AFE-F140-8F751DE60696}"/>
              </a:ext>
            </a:extLst>
          </p:cNvPr>
          <p:cNvCxnSpPr>
            <a:stCxn id="2" idx="3"/>
          </p:cNvCxnSpPr>
          <p:nvPr/>
        </p:nvCxnSpPr>
        <p:spPr>
          <a:xfrm>
            <a:off x="1875035" y="1784589"/>
            <a:ext cx="1058237" cy="188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FB8AC04-DEBA-8815-F8DA-A3FF156578EC}"/>
              </a:ext>
            </a:extLst>
          </p:cNvPr>
          <p:cNvSpPr/>
          <p:nvPr/>
        </p:nvSpPr>
        <p:spPr>
          <a:xfrm>
            <a:off x="2238055" y="738072"/>
            <a:ext cx="3094233" cy="29390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Run your code here (or click </a:t>
            </a:r>
            <a:r>
              <a:rPr lang="en-US" sz="1200" dirty="0" err="1"/>
              <a:t>ctrl+enter</a:t>
            </a:r>
            <a:r>
              <a:rPr lang="en-US" sz="1200" dirty="0"/>
              <a:t>)</a:t>
            </a:r>
            <a:endParaRPr lang="en-ID" sz="1200" dirty="0"/>
          </a:p>
        </p:txBody>
      </p:sp>
      <p:cxnSp>
        <p:nvCxnSpPr>
          <p:cNvPr id="11" name="Straight Arrow Connector 10">
            <a:extLst>
              <a:ext uri="{FF2B5EF4-FFF2-40B4-BE49-F238E27FC236}">
                <a16:creationId xmlns:a16="http://schemas.microsoft.com/office/drawing/2014/main" id="{3770F532-DE1E-D78E-25FE-788B36697BFD}"/>
              </a:ext>
            </a:extLst>
          </p:cNvPr>
          <p:cNvCxnSpPr>
            <a:cxnSpLocks/>
            <a:stCxn id="9" idx="2"/>
          </p:cNvCxnSpPr>
          <p:nvPr/>
        </p:nvCxnSpPr>
        <p:spPr>
          <a:xfrm>
            <a:off x="3785172" y="1031979"/>
            <a:ext cx="581345" cy="52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AD94417-6962-59F8-CCE0-92337BC13E9B}"/>
              </a:ext>
            </a:extLst>
          </p:cNvPr>
          <p:cNvSpPr/>
          <p:nvPr/>
        </p:nvSpPr>
        <p:spPr>
          <a:xfrm>
            <a:off x="729450" y="2820169"/>
            <a:ext cx="1633592" cy="5446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Your code’s result is presented here</a:t>
            </a:r>
          </a:p>
        </p:txBody>
      </p:sp>
      <p:cxnSp>
        <p:nvCxnSpPr>
          <p:cNvPr id="17" name="Straight Arrow Connector 16">
            <a:extLst>
              <a:ext uri="{FF2B5EF4-FFF2-40B4-BE49-F238E27FC236}">
                <a16:creationId xmlns:a16="http://schemas.microsoft.com/office/drawing/2014/main" id="{23A1DC7F-DE0F-0FFF-7CA3-B912F3AE77D3}"/>
              </a:ext>
            </a:extLst>
          </p:cNvPr>
          <p:cNvCxnSpPr>
            <a:cxnSpLocks/>
            <a:stCxn id="14" idx="3"/>
          </p:cNvCxnSpPr>
          <p:nvPr/>
        </p:nvCxnSpPr>
        <p:spPr>
          <a:xfrm flipV="1">
            <a:off x="2363042" y="3024253"/>
            <a:ext cx="691809" cy="6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FAF74F-701F-63A5-21A2-F117C259A6C7}"/>
              </a:ext>
            </a:extLst>
          </p:cNvPr>
          <p:cNvSpPr/>
          <p:nvPr/>
        </p:nvSpPr>
        <p:spPr>
          <a:xfrm>
            <a:off x="6534363" y="365081"/>
            <a:ext cx="1566809" cy="5446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Your code results file will appear here</a:t>
            </a:r>
          </a:p>
        </p:txBody>
      </p:sp>
      <p:cxnSp>
        <p:nvCxnSpPr>
          <p:cNvPr id="25" name="Straight Arrow Connector 24">
            <a:extLst>
              <a:ext uri="{FF2B5EF4-FFF2-40B4-BE49-F238E27FC236}">
                <a16:creationId xmlns:a16="http://schemas.microsoft.com/office/drawing/2014/main" id="{194277F3-BCFA-6FA7-A9E1-661F67D0F815}"/>
              </a:ext>
            </a:extLst>
          </p:cNvPr>
          <p:cNvCxnSpPr>
            <a:cxnSpLocks/>
            <a:stCxn id="22" idx="2"/>
          </p:cNvCxnSpPr>
          <p:nvPr/>
        </p:nvCxnSpPr>
        <p:spPr>
          <a:xfrm flipH="1">
            <a:off x="6426485" y="909699"/>
            <a:ext cx="891283" cy="849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1FAB6E8-A572-3269-8C09-B5370BC03416}"/>
              </a:ext>
            </a:extLst>
          </p:cNvPr>
          <p:cNvSpPr/>
          <p:nvPr/>
        </p:nvSpPr>
        <p:spPr>
          <a:xfrm>
            <a:off x="7317767" y="3384347"/>
            <a:ext cx="1566809" cy="5446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Your plot is shown here</a:t>
            </a:r>
          </a:p>
        </p:txBody>
      </p:sp>
      <p:cxnSp>
        <p:nvCxnSpPr>
          <p:cNvPr id="29" name="Straight Arrow Connector 28">
            <a:extLst>
              <a:ext uri="{FF2B5EF4-FFF2-40B4-BE49-F238E27FC236}">
                <a16:creationId xmlns:a16="http://schemas.microsoft.com/office/drawing/2014/main" id="{40DEDDD5-FD52-9644-4E43-19318FC722C6}"/>
              </a:ext>
            </a:extLst>
          </p:cNvPr>
          <p:cNvCxnSpPr>
            <a:cxnSpLocks/>
            <a:stCxn id="28" idx="1"/>
          </p:cNvCxnSpPr>
          <p:nvPr/>
        </p:nvCxnSpPr>
        <p:spPr>
          <a:xfrm flipH="1" flipV="1">
            <a:off x="6426485" y="3226198"/>
            <a:ext cx="891282" cy="430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92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98B83EAF-9D9D-4906-5787-9723BDBEC11F}"/>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07CD9E8B-0890-E8CE-BA00-CD5BDAE67256}"/>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Package and library</a:t>
            </a:r>
            <a:endParaRPr dirty="0"/>
          </a:p>
        </p:txBody>
      </p:sp>
      <p:pic>
        <p:nvPicPr>
          <p:cNvPr id="2" name="Picture 2">
            <a:extLst>
              <a:ext uri="{FF2B5EF4-FFF2-40B4-BE49-F238E27FC236}">
                <a16:creationId xmlns:a16="http://schemas.microsoft.com/office/drawing/2014/main" id="{B2552EB8-0A7F-CFA4-653D-2F3A4E6CE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30" y="1887925"/>
            <a:ext cx="1155021" cy="14409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AB8179-B7F0-377F-D575-15138760F636}"/>
              </a:ext>
            </a:extLst>
          </p:cNvPr>
          <p:cNvSpPr/>
          <p:nvPr/>
        </p:nvSpPr>
        <p:spPr>
          <a:xfrm>
            <a:off x="2031999" y="2327196"/>
            <a:ext cx="607332" cy="16646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30D0A8A3-3AA2-AA64-8AEF-6E5EB1CE7D20}"/>
              </a:ext>
            </a:extLst>
          </p:cNvPr>
          <p:cNvSpPr/>
          <p:nvPr/>
        </p:nvSpPr>
        <p:spPr>
          <a:xfrm>
            <a:off x="2031999" y="2610224"/>
            <a:ext cx="607332" cy="16646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050" name="Picture 2">
            <a:extLst>
              <a:ext uri="{FF2B5EF4-FFF2-40B4-BE49-F238E27FC236}">
                <a16:creationId xmlns:a16="http://schemas.microsoft.com/office/drawing/2014/main" id="{36043BF1-B6BC-C4B4-CA06-4D015EC40A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27" t="16304" r="50831" b="21475"/>
          <a:stretch/>
        </p:blipFill>
        <p:spPr bwMode="auto">
          <a:xfrm>
            <a:off x="2750593" y="1954158"/>
            <a:ext cx="1500959" cy="1308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CD71F19-4919-C78E-1D3E-FECD0C021084}"/>
              </a:ext>
            </a:extLst>
          </p:cNvPr>
          <p:cNvSpPr/>
          <p:nvPr/>
        </p:nvSpPr>
        <p:spPr>
          <a:xfrm>
            <a:off x="347209" y="910136"/>
            <a:ext cx="3904343" cy="65715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 is similar to your gadget, you need to install “apps” that are suitable for your needs</a:t>
            </a:r>
            <a:endParaRPr lang="en-ID" dirty="0"/>
          </a:p>
        </p:txBody>
      </p:sp>
      <p:sp>
        <p:nvSpPr>
          <p:cNvPr id="9" name="Rectangle 8">
            <a:extLst>
              <a:ext uri="{FF2B5EF4-FFF2-40B4-BE49-F238E27FC236}">
                <a16:creationId xmlns:a16="http://schemas.microsoft.com/office/drawing/2014/main" id="{2201DB63-A103-67C8-13C1-FFB8F9CB4F83}"/>
              </a:ext>
            </a:extLst>
          </p:cNvPr>
          <p:cNvSpPr/>
          <p:nvPr/>
        </p:nvSpPr>
        <p:spPr>
          <a:xfrm>
            <a:off x="4572000" y="957743"/>
            <a:ext cx="4281714" cy="535200"/>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 R we called it </a:t>
            </a:r>
            <a:r>
              <a:rPr lang="en-US" b="1" dirty="0">
                <a:solidFill>
                  <a:sysClr val="windowText" lastClr="000000"/>
                </a:solidFill>
              </a:rPr>
              <a:t>“package”</a:t>
            </a:r>
            <a:endParaRPr lang="en-ID" b="1" dirty="0">
              <a:solidFill>
                <a:sysClr val="windowText" lastClr="000000"/>
              </a:solidFill>
            </a:endParaRPr>
          </a:p>
        </p:txBody>
      </p:sp>
      <p:sp>
        <p:nvSpPr>
          <p:cNvPr id="11" name="Rectangle 10">
            <a:extLst>
              <a:ext uri="{FF2B5EF4-FFF2-40B4-BE49-F238E27FC236}">
                <a16:creationId xmlns:a16="http://schemas.microsoft.com/office/drawing/2014/main" id="{BE09045B-046A-660C-450D-9C8B42D6F758}"/>
              </a:ext>
            </a:extLst>
          </p:cNvPr>
          <p:cNvSpPr/>
          <p:nvPr/>
        </p:nvSpPr>
        <p:spPr>
          <a:xfrm>
            <a:off x="4572000" y="1567490"/>
            <a:ext cx="4281714" cy="16391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dirty="0">
                <a:solidFill>
                  <a:sysClr val="windowText" lastClr="000000"/>
                </a:solidFill>
              </a:rPr>
              <a:t>There are uncountable packages that exist (and are free) in R and each of them has different functions!</a:t>
            </a:r>
          </a:p>
          <a:p>
            <a:pPr algn="just"/>
            <a:endParaRPr lang="en-ID" dirty="0">
              <a:solidFill>
                <a:sysClr val="windowText" lastClr="000000"/>
              </a:solidFill>
              <a:latin typeface="Courier New" panose="02070309020205020404" pitchFamily="49" charset="0"/>
              <a:cs typeface="Courier New" panose="02070309020205020404" pitchFamily="49" charset="0"/>
            </a:endParaRPr>
          </a:p>
          <a:p>
            <a:pPr algn="just"/>
            <a:r>
              <a:rPr lang="en-ID" dirty="0">
                <a:solidFill>
                  <a:sysClr val="windowText" lastClr="000000"/>
                </a:solidFill>
                <a:latin typeface="Courier New" panose="02070309020205020404" pitchFamily="49" charset="0"/>
                <a:cs typeface="Courier New" panose="02070309020205020404" pitchFamily="49" charset="0"/>
              </a:rPr>
              <a:t>ggplot2</a:t>
            </a:r>
            <a:r>
              <a:rPr lang="en-ID" dirty="0">
                <a:solidFill>
                  <a:sysClr val="windowText" lastClr="000000"/>
                </a:solidFill>
              </a:rPr>
              <a:t> </a:t>
            </a:r>
            <a:r>
              <a:rPr lang="en-ID" dirty="0">
                <a:solidFill>
                  <a:sysClr val="windowText" lastClr="000000"/>
                </a:solidFill>
                <a:sym typeface="Wingdings" panose="05000000000000000000" pitchFamily="2" charset="2"/>
              </a:rPr>
              <a:t> data viz</a:t>
            </a:r>
          </a:p>
          <a:p>
            <a:pPr algn="just"/>
            <a:r>
              <a:rPr lang="en-ID" dirty="0" err="1">
                <a:solidFill>
                  <a:sysClr val="windowText" lastClr="000000"/>
                </a:solidFill>
                <a:latin typeface="Courier New" panose="02070309020205020404" pitchFamily="49" charset="0"/>
                <a:cs typeface="Courier New" panose="02070309020205020404" pitchFamily="49" charset="0"/>
              </a:rPr>
              <a:t>tseries</a:t>
            </a:r>
            <a:r>
              <a:rPr lang="en-ID" dirty="0">
                <a:solidFill>
                  <a:sysClr val="windowText" lastClr="000000"/>
                </a:solidFill>
              </a:rPr>
              <a:t> </a:t>
            </a:r>
            <a:r>
              <a:rPr lang="en-ID" dirty="0">
                <a:solidFill>
                  <a:sysClr val="windowText" lastClr="000000"/>
                </a:solidFill>
                <a:sym typeface="Wingdings" panose="05000000000000000000" pitchFamily="2" charset="2"/>
              </a:rPr>
              <a:t> time-series estimation</a:t>
            </a:r>
          </a:p>
          <a:p>
            <a:pPr algn="just"/>
            <a:r>
              <a:rPr lang="en-ID" dirty="0" err="1">
                <a:solidFill>
                  <a:sysClr val="windowText" lastClr="000000"/>
                </a:solidFill>
                <a:latin typeface="Courier New" panose="02070309020205020404" pitchFamily="49" charset="0"/>
                <a:cs typeface="Courier New" panose="02070309020205020404" pitchFamily="49" charset="0"/>
              </a:rPr>
              <a:t>tidyverse</a:t>
            </a:r>
            <a:r>
              <a:rPr lang="en-ID" dirty="0">
                <a:solidFill>
                  <a:sysClr val="windowText" lastClr="000000"/>
                </a:solidFill>
              </a:rPr>
              <a:t> </a:t>
            </a:r>
            <a:r>
              <a:rPr lang="en-ID" dirty="0">
                <a:solidFill>
                  <a:sysClr val="windowText" lastClr="000000"/>
                </a:solidFill>
                <a:sym typeface="Wingdings" panose="05000000000000000000" pitchFamily="2" charset="2"/>
              </a:rPr>
              <a:t> data wrangling</a:t>
            </a:r>
          </a:p>
          <a:p>
            <a:pPr algn="just"/>
            <a:r>
              <a:rPr lang="en-ID" dirty="0">
                <a:solidFill>
                  <a:sysClr val="windowText" lastClr="000000"/>
                </a:solidFill>
                <a:sym typeface="Wingdings" panose="05000000000000000000" pitchFamily="2" charset="2"/>
              </a:rPr>
              <a:t>And many more….</a:t>
            </a:r>
            <a:endParaRPr lang="en-ID" dirty="0">
              <a:solidFill>
                <a:sysClr val="windowText" lastClr="000000"/>
              </a:solidFill>
            </a:endParaRPr>
          </a:p>
        </p:txBody>
      </p:sp>
      <p:sp>
        <p:nvSpPr>
          <p:cNvPr id="13" name="Rectangle 12">
            <a:extLst>
              <a:ext uri="{FF2B5EF4-FFF2-40B4-BE49-F238E27FC236}">
                <a16:creationId xmlns:a16="http://schemas.microsoft.com/office/drawing/2014/main" id="{FE8B6632-C111-57FF-1746-6238F7E9FA86}"/>
              </a:ext>
            </a:extLst>
          </p:cNvPr>
          <p:cNvSpPr/>
          <p:nvPr/>
        </p:nvSpPr>
        <p:spPr>
          <a:xfrm>
            <a:off x="1193799" y="3722543"/>
            <a:ext cx="3679372" cy="7754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dirty="0">
                <a:solidFill>
                  <a:sysClr val="windowText" lastClr="000000"/>
                </a:solidFill>
              </a:rPr>
              <a:t>All you need to do is:</a:t>
            </a:r>
          </a:p>
          <a:p>
            <a:pPr algn="just"/>
            <a:r>
              <a:rPr lang="en-US" dirty="0" err="1">
                <a:solidFill>
                  <a:sysClr val="windowText" lastClr="000000"/>
                </a:solidFill>
                <a:latin typeface="Courier New" panose="02070309020205020404" pitchFamily="49" charset="0"/>
                <a:cs typeface="Courier New" panose="02070309020205020404" pitchFamily="49" charset="0"/>
              </a:rPr>
              <a:t>install.packages</a:t>
            </a:r>
            <a:r>
              <a:rPr lang="en-US" dirty="0">
                <a:solidFill>
                  <a:sysClr val="windowText" lastClr="000000"/>
                </a:solidFill>
                <a:latin typeface="Courier New" panose="02070309020205020404" pitchFamily="49" charset="0"/>
                <a:cs typeface="Courier New" panose="02070309020205020404" pitchFamily="49" charset="0"/>
              </a:rPr>
              <a:t>(“</a:t>
            </a:r>
            <a:r>
              <a:rPr lang="en-US" dirty="0" err="1">
                <a:solidFill>
                  <a:sysClr val="windowText" lastClr="000000"/>
                </a:solidFill>
                <a:latin typeface="Courier New" panose="02070309020205020404" pitchFamily="49" charset="0"/>
                <a:cs typeface="Courier New" panose="02070309020205020404" pitchFamily="49" charset="0"/>
              </a:rPr>
              <a:t>package_name</a:t>
            </a:r>
            <a:r>
              <a:rPr lang="en-US" dirty="0">
                <a:solidFill>
                  <a:sysClr val="windowText" lastClr="000000"/>
                </a:solidFill>
                <a:latin typeface="Courier New" panose="02070309020205020404" pitchFamily="49" charset="0"/>
                <a:cs typeface="Courier New" panose="02070309020205020404" pitchFamily="49" charset="0"/>
              </a:rPr>
              <a:t>”)</a:t>
            </a:r>
          </a:p>
          <a:p>
            <a:pPr algn="just"/>
            <a:r>
              <a:rPr lang="en-US" dirty="0">
                <a:solidFill>
                  <a:sysClr val="windowText" lastClr="000000"/>
                </a:solidFill>
                <a:latin typeface="Courier New" panose="02070309020205020404" pitchFamily="49" charset="0"/>
                <a:cs typeface="Courier New" panose="02070309020205020404" pitchFamily="49" charset="0"/>
              </a:rPr>
              <a:t>library(</a:t>
            </a:r>
            <a:r>
              <a:rPr lang="en-US" dirty="0" err="1">
                <a:solidFill>
                  <a:sysClr val="windowText" lastClr="000000"/>
                </a:solidFill>
                <a:latin typeface="Courier New" panose="02070309020205020404" pitchFamily="49" charset="0"/>
                <a:cs typeface="Courier New" panose="02070309020205020404" pitchFamily="49" charset="0"/>
              </a:rPr>
              <a:t>package_name</a:t>
            </a:r>
            <a:r>
              <a:rPr lang="en-US" dirty="0">
                <a:solidFill>
                  <a:sysClr val="windowText" lastClr="000000"/>
                </a:solidFill>
                <a:latin typeface="Courier New" panose="02070309020205020404" pitchFamily="49" charset="0"/>
                <a:cs typeface="Courier New" panose="02070309020205020404" pitchFamily="49" charset="0"/>
              </a:rPr>
              <a:t>)</a:t>
            </a:r>
            <a:endParaRPr lang="en-ID" dirty="0">
              <a:solidFill>
                <a:sysClr val="windowText" lastClr="000000"/>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A78677CA-6959-4A2E-8E96-091258AFC726}"/>
              </a:ext>
            </a:extLst>
          </p:cNvPr>
          <p:cNvSpPr/>
          <p:nvPr/>
        </p:nvSpPr>
        <p:spPr>
          <a:xfrm>
            <a:off x="5275943" y="3569747"/>
            <a:ext cx="2873828" cy="3055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only once at the beginning</a:t>
            </a:r>
            <a:endParaRPr lang="en-ID" dirty="0"/>
          </a:p>
        </p:txBody>
      </p:sp>
      <p:sp>
        <p:nvSpPr>
          <p:cNvPr id="21" name="Rectangle 20">
            <a:extLst>
              <a:ext uri="{FF2B5EF4-FFF2-40B4-BE49-F238E27FC236}">
                <a16:creationId xmlns:a16="http://schemas.microsoft.com/office/drawing/2014/main" id="{5695B37B-305E-22EF-06E5-7C7474693049}"/>
              </a:ext>
            </a:extLst>
          </p:cNvPr>
          <p:cNvSpPr/>
          <p:nvPr/>
        </p:nvSpPr>
        <p:spPr>
          <a:xfrm>
            <a:off x="5290457" y="4345207"/>
            <a:ext cx="2873828" cy="3055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has to be executed every session</a:t>
            </a:r>
          </a:p>
        </p:txBody>
      </p:sp>
      <p:cxnSp>
        <p:nvCxnSpPr>
          <p:cNvPr id="23" name="Straight Arrow Connector 22">
            <a:extLst>
              <a:ext uri="{FF2B5EF4-FFF2-40B4-BE49-F238E27FC236}">
                <a16:creationId xmlns:a16="http://schemas.microsoft.com/office/drawing/2014/main" id="{3E4EBA38-02DB-F545-E69C-7B18F85CCE12}"/>
              </a:ext>
            </a:extLst>
          </p:cNvPr>
          <p:cNvCxnSpPr>
            <a:cxnSpLocks/>
            <a:stCxn id="21" idx="1"/>
          </p:cNvCxnSpPr>
          <p:nvPr/>
        </p:nvCxnSpPr>
        <p:spPr>
          <a:xfrm flipH="1" flipV="1">
            <a:off x="3570514" y="4332514"/>
            <a:ext cx="1719943" cy="165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45C40B1-934E-7073-7089-5B1D716770D0}"/>
              </a:ext>
            </a:extLst>
          </p:cNvPr>
          <p:cNvCxnSpPr>
            <a:cxnSpLocks/>
            <a:stCxn id="20" idx="1"/>
          </p:cNvCxnSpPr>
          <p:nvPr/>
        </p:nvCxnSpPr>
        <p:spPr>
          <a:xfrm flipH="1">
            <a:off x="4738914" y="3722543"/>
            <a:ext cx="537029" cy="28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776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655B8-49BF-251F-3A4F-7C188CDF21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A606EB3-C39A-84EC-529E-C606C09E8D6A}"/>
              </a:ext>
            </a:extLst>
          </p:cNvPr>
          <p:cNvSpPr>
            <a:spLocks noGrp="1"/>
          </p:cNvSpPr>
          <p:nvPr>
            <p:ph type="body" idx="1"/>
          </p:nvPr>
        </p:nvSpPr>
        <p:spPr>
          <a:xfrm>
            <a:off x="723300" y="2341500"/>
            <a:ext cx="7697400" cy="460500"/>
          </a:xfrm>
        </p:spPr>
        <p:txBody>
          <a:bodyPr/>
          <a:lstStyle/>
          <a:p>
            <a:pPr algn="ctr"/>
            <a:r>
              <a:rPr lang="en-US" sz="2500" b="1" dirty="0" err="1">
                <a:solidFill>
                  <a:srgbClr val="002060"/>
                </a:solidFill>
                <a:latin typeface="Proxima Nova" panose="020B0604020202020204" charset="0"/>
              </a:rPr>
              <a:t>Tipe</a:t>
            </a:r>
            <a:r>
              <a:rPr lang="en-US" sz="2500" b="1" dirty="0">
                <a:solidFill>
                  <a:srgbClr val="002060"/>
                </a:solidFill>
                <a:latin typeface="Proxima Nova" panose="020B0604020202020204" charset="0"/>
              </a:rPr>
              <a:t> dan </a:t>
            </a:r>
            <a:r>
              <a:rPr lang="en-US" sz="2500" b="1" dirty="0" err="1">
                <a:solidFill>
                  <a:srgbClr val="002060"/>
                </a:solidFill>
                <a:latin typeface="Proxima Nova" panose="020B0604020202020204" charset="0"/>
              </a:rPr>
              <a:t>Jenis</a:t>
            </a:r>
            <a:r>
              <a:rPr lang="en-US" sz="2500" b="1" dirty="0">
                <a:solidFill>
                  <a:srgbClr val="002060"/>
                </a:solidFill>
                <a:latin typeface="Proxima Nova" panose="020B0604020202020204" charset="0"/>
              </a:rPr>
              <a:t> Data</a:t>
            </a:r>
            <a:endParaRPr lang="en-ID" sz="2500" b="1" dirty="0">
              <a:solidFill>
                <a:srgbClr val="002060"/>
              </a:solidFill>
              <a:latin typeface="Proxima Nova" panose="020B0604020202020204" charset="0"/>
            </a:endParaRPr>
          </a:p>
        </p:txBody>
      </p:sp>
    </p:spTree>
    <p:extLst>
      <p:ext uri="{BB962C8B-B14F-4D97-AF65-F5344CB8AC3E}">
        <p14:creationId xmlns:p14="http://schemas.microsoft.com/office/powerpoint/2010/main" val="116001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51416C21-139B-DAA0-C34E-9C6BF7217BBB}"/>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69587D94-FBDA-8E28-D6AC-BFF2EA99AA61}"/>
              </a:ext>
            </a:extLst>
          </p:cNvPr>
          <p:cNvSpPr>
            <a:spLocks noGrp="1"/>
          </p:cNvSpPr>
          <p:nvPr>
            <p:ph type="title"/>
          </p:nvPr>
        </p:nvSpPr>
        <p:spPr/>
        <p:txBody>
          <a:bodyPr/>
          <a:lstStyle/>
          <a:p>
            <a:r>
              <a:rPr lang="en-US" dirty="0" err="1"/>
              <a:t>Tipe</a:t>
            </a:r>
            <a:r>
              <a:rPr lang="en-US" dirty="0"/>
              <a:t> Data</a:t>
            </a:r>
            <a:endParaRPr lang="en-ID" dirty="0"/>
          </a:p>
        </p:txBody>
      </p:sp>
      <p:sp>
        <p:nvSpPr>
          <p:cNvPr id="2" name="TextBox 1">
            <a:extLst>
              <a:ext uri="{FF2B5EF4-FFF2-40B4-BE49-F238E27FC236}">
                <a16:creationId xmlns:a16="http://schemas.microsoft.com/office/drawing/2014/main" id="{9531FA1C-149D-0039-3387-DD5B2C2D83D8}"/>
              </a:ext>
            </a:extLst>
          </p:cNvPr>
          <p:cNvSpPr txBox="1"/>
          <p:nvPr/>
        </p:nvSpPr>
        <p:spPr>
          <a:xfrm>
            <a:off x="1325367" y="753677"/>
            <a:ext cx="2840803" cy="276999"/>
          </a:xfrm>
          <a:prstGeom prst="rect">
            <a:avLst/>
          </a:prstGeom>
          <a:solidFill>
            <a:schemeClr val="tx1">
              <a:lumMod val="40000"/>
              <a:lumOff val="60000"/>
            </a:schemeClr>
          </a:solidFill>
        </p:spPr>
        <p:txBody>
          <a:bodyPr wrap="square">
            <a:spAutoFit/>
          </a:bodyPr>
          <a:lstStyle/>
          <a:p>
            <a:pPr algn="just"/>
            <a:r>
              <a:rPr lang="en-US" sz="1200" dirty="0">
                <a:latin typeface="Proxima Nova" panose="020B0604020202020204" charset="0"/>
              </a:rPr>
              <a:t>Number </a:t>
            </a:r>
            <a:r>
              <a:rPr lang="en-US" sz="1200" b="1" dirty="0">
                <a:latin typeface="Proxima Nova" panose="020B0604020202020204" charset="0"/>
              </a:rPr>
              <a:t>(ex: 1,00; 4; 6,75)</a:t>
            </a:r>
            <a:endParaRPr lang="en-ID" sz="1200" b="1" dirty="0">
              <a:latin typeface="Proxima Nova" panose="020B0604020202020204" charset="0"/>
            </a:endParaRPr>
          </a:p>
        </p:txBody>
      </p:sp>
      <p:sp>
        <p:nvSpPr>
          <p:cNvPr id="3" name="TextBox 2">
            <a:extLst>
              <a:ext uri="{FF2B5EF4-FFF2-40B4-BE49-F238E27FC236}">
                <a16:creationId xmlns:a16="http://schemas.microsoft.com/office/drawing/2014/main" id="{CD61893B-E3BE-4DC6-4548-08644A173E99}"/>
              </a:ext>
            </a:extLst>
          </p:cNvPr>
          <p:cNvSpPr txBox="1"/>
          <p:nvPr/>
        </p:nvSpPr>
        <p:spPr>
          <a:xfrm>
            <a:off x="166289" y="751550"/>
            <a:ext cx="1159078" cy="276999"/>
          </a:xfrm>
          <a:prstGeom prst="rect">
            <a:avLst/>
          </a:prstGeom>
          <a:solidFill>
            <a:schemeClr val="accent5"/>
          </a:solidFill>
        </p:spPr>
        <p:txBody>
          <a:bodyPr wrap="square">
            <a:spAutoFit/>
          </a:bodyPr>
          <a:lstStyle/>
          <a:p>
            <a:pPr algn="ctr"/>
            <a:r>
              <a:rPr lang="en-US" sz="1200" b="1" i="0" dirty="0">
                <a:solidFill>
                  <a:schemeClr val="bg1"/>
                </a:solidFill>
                <a:effectLst/>
                <a:latin typeface="Proxima Nova" panose="020B0604020202020204" charset="0"/>
              </a:rPr>
              <a:t>Numeric</a:t>
            </a:r>
            <a:endParaRPr lang="en-ID" sz="1200" b="1" dirty="0">
              <a:solidFill>
                <a:schemeClr val="bg1"/>
              </a:solidFill>
              <a:latin typeface="Proxima Nova" panose="020B0604020202020204" charset="0"/>
            </a:endParaRPr>
          </a:p>
        </p:txBody>
      </p:sp>
      <p:sp>
        <p:nvSpPr>
          <p:cNvPr id="4" name="TextBox 3">
            <a:extLst>
              <a:ext uri="{FF2B5EF4-FFF2-40B4-BE49-F238E27FC236}">
                <a16:creationId xmlns:a16="http://schemas.microsoft.com/office/drawing/2014/main" id="{63719B49-D5FB-11F8-6F10-595AE17AE3E1}"/>
              </a:ext>
            </a:extLst>
          </p:cNvPr>
          <p:cNvSpPr txBox="1"/>
          <p:nvPr/>
        </p:nvSpPr>
        <p:spPr>
          <a:xfrm>
            <a:off x="166289" y="1088773"/>
            <a:ext cx="1159078" cy="276999"/>
          </a:xfrm>
          <a:prstGeom prst="rect">
            <a:avLst/>
          </a:prstGeom>
          <a:solidFill>
            <a:schemeClr val="accent5"/>
          </a:solidFill>
        </p:spPr>
        <p:txBody>
          <a:bodyPr wrap="square">
            <a:spAutoFit/>
          </a:bodyPr>
          <a:lstStyle/>
          <a:p>
            <a:pPr algn="ctr"/>
            <a:r>
              <a:rPr lang="en-US" sz="1200" b="1" i="0" dirty="0">
                <a:solidFill>
                  <a:schemeClr val="bg1"/>
                </a:solidFill>
                <a:effectLst/>
                <a:latin typeface="Proxima Nova" panose="020B0604020202020204" charset="0"/>
              </a:rPr>
              <a:t>Integer</a:t>
            </a:r>
            <a:endParaRPr lang="en-ID" sz="1200" b="1" dirty="0">
              <a:solidFill>
                <a:schemeClr val="bg1"/>
              </a:solidFill>
              <a:latin typeface="Proxima Nova" panose="020B0604020202020204" charset="0"/>
            </a:endParaRPr>
          </a:p>
        </p:txBody>
      </p:sp>
      <p:sp>
        <p:nvSpPr>
          <p:cNvPr id="5" name="TextBox 4">
            <a:extLst>
              <a:ext uri="{FF2B5EF4-FFF2-40B4-BE49-F238E27FC236}">
                <a16:creationId xmlns:a16="http://schemas.microsoft.com/office/drawing/2014/main" id="{253C818D-5883-F69D-EB34-7FE76B3FB6A4}"/>
              </a:ext>
            </a:extLst>
          </p:cNvPr>
          <p:cNvSpPr txBox="1"/>
          <p:nvPr/>
        </p:nvSpPr>
        <p:spPr>
          <a:xfrm>
            <a:off x="166289" y="2074834"/>
            <a:ext cx="1159078" cy="276999"/>
          </a:xfrm>
          <a:prstGeom prst="rect">
            <a:avLst/>
          </a:prstGeom>
          <a:solidFill>
            <a:schemeClr val="accent5"/>
          </a:solidFill>
        </p:spPr>
        <p:txBody>
          <a:bodyPr wrap="square">
            <a:spAutoFit/>
          </a:bodyPr>
          <a:lstStyle/>
          <a:p>
            <a:pPr algn="ctr"/>
            <a:r>
              <a:rPr lang="en-US" sz="1200" b="1" i="0" dirty="0">
                <a:solidFill>
                  <a:schemeClr val="bg1"/>
                </a:solidFill>
                <a:effectLst/>
                <a:latin typeface="Proxima Nova" panose="020B0604020202020204" charset="0"/>
              </a:rPr>
              <a:t>Complex</a:t>
            </a:r>
            <a:endParaRPr lang="en-ID" sz="1200" b="1" dirty="0">
              <a:solidFill>
                <a:schemeClr val="bg1"/>
              </a:solidFill>
              <a:latin typeface="Proxima Nova" panose="020B0604020202020204" charset="0"/>
            </a:endParaRPr>
          </a:p>
        </p:txBody>
      </p:sp>
      <p:sp>
        <p:nvSpPr>
          <p:cNvPr id="6" name="TextBox 5">
            <a:extLst>
              <a:ext uri="{FF2B5EF4-FFF2-40B4-BE49-F238E27FC236}">
                <a16:creationId xmlns:a16="http://schemas.microsoft.com/office/drawing/2014/main" id="{2F9A230B-4A84-A198-5092-D5BAA8A86074}"/>
              </a:ext>
            </a:extLst>
          </p:cNvPr>
          <p:cNvSpPr txBox="1"/>
          <p:nvPr/>
        </p:nvSpPr>
        <p:spPr>
          <a:xfrm>
            <a:off x="166289" y="1413193"/>
            <a:ext cx="1159078" cy="276999"/>
          </a:xfrm>
          <a:prstGeom prst="rect">
            <a:avLst/>
          </a:prstGeom>
          <a:solidFill>
            <a:schemeClr val="accent5"/>
          </a:solidFill>
        </p:spPr>
        <p:txBody>
          <a:bodyPr wrap="square">
            <a:spAutoFit/>
          </a:bodyPr>
          <a:lstStyle/>
          <a:p>
            <a:pPr algn="ctr"/>
            <a:r>
              <a:rPr lang="en-US" sz="1200" b="1" i="0" dirty="0">
                <a:solidFill>
                  <a:schemeClr val="bg1"/>
                </a:solidFill>
                <a:effectLst/>
                <a:latin typeface="Proxima Nova" panose="020B0604020202020204" charset="0"/>
              </a:rPr>
              <a:t>Character</a:t>
            </a:r>
            <a:endParaRPr lang="en-ID" sz="1200" b="1" dirty="0">
              <a:solidFill>
                <a:schemeClr val="bg1"/>
              </a:solidFill>
              <a:latin typeface="Proxima Nova" panose="020B0604020202020204" charset="0"/>
            </a:endParaRPr>
          </a:p>
        </p:txBody>
      </p:sp>
      <p:sp>
        <p:nvSpPr>
          <p:cNvPr id="7" name="TextBox 6">
            <a:extLst>
              <a:ext uri="{FF2B5EF4-FFF2-40B4-BE49-F238E27FC236}">
                <a16:creationId xmlns:a16="http://schemas.microsoft.com/office/drawing/2014/main" id="{B63B233C-28A4-1D4F-8A10-9F7BFD9BCFD5}"/>
              </a:ext>
            </a:extLst>
          </p:cNvPr>
          <p:cNvSpPr txBox="1"/>
          <p:nvPr/>
        </p:nvSpPr>
        <p:spPr>
          <a:xfrm>
            <a:off x="4366313" y="150511"/>
            <a:ext cx="4572012" cy="276999"/>
          </a:xfrm>
          <a:prstGeom prst="rect">
            <a:avLst/>
          </a:prstGeom>
          <a:solidFill>
            <a:srgbClr val="FFFF00"/>
          </a:solidFill>
        </p:spPr>
        <p:txBody>
          <a:bodyPr wrap="square">
            <a:spAutoFit/>
          </a:bodyPr>
          <a:lstStyle/>
          <a:p>
            <a:pPr algn="ctr"/>
            <a:r>
              <a:rPr lang="en-US" sz="1200" b="1" i="0" dirty="0">
                <a:solidFill>
                  <a:srgbClr val="313131"/>
                </a:solidFill>
                <a:effectLst/>
                <a:latin typeface="Proxima Nova" panose="020B0604020202020204" charset="0"/>
              </a:rPr>
              <a:t>Factor</a:t>
            </a:r>
            <a:endParaRPr lang="en-ID" sz="1200" b="1" dirty="0">
              <a:solidFill>
                <a:srgbClr val="313131"/>
              </a:solidFill>
              <a:latin typeface="Proxima Nova" panose="020B0604020202020204" charset="0"/>
            </a:endParaRPr>
          </a:p>
        </p:txBody>
      </p:sp>
      <p:sp>
        <p:nvSpPr>
          <p:cNvPr id="8" name="TextBox 7">
            <a:extLst>
              <a:ext uri="{FF2B5EF4-FFF2-40B4-BE49-F238E27FC236}">
                <a16:creationId xmlns:a16="http://schemas.microsoft.com/office/drawing/2014/main" id="{B87A0DDB-7A3E-5420-8DD1-95BCB8B3D82E}"/>
              </a:ext>
            </a:extLst>
          </p:cNvPr>
          <p:cNvSpPr txBox="1"/>
          <p:nvPr/>
        </p:nvSpPr>
        <p:spPr>
          <a:xfrm>
            <a:off x="166290" y="1737611"/>
            <a:ext cx="1159078" cy="276999"/>
          </a:xfrm>
          <a:prstGeom prst="rect">
            <a:avLst/>
          </a:prstGeom>
          <a:solidFill>
            <a:schemeClr val="accent5"/>
          </a:solidFill>
        </p:spPr>
        <p:txBody>
          <a:bodyPr wrap="square">
            <a:spAutoFit/>
          </a:bodyPr>
          <a:lstStyle/>
          <a:p>
            <a:pPr algn="ctr"/>
            <a:r>
              <a:rPr lang="en-US" sz="1200" b="1" i="0" dirty="0">
                <a:solidFill>
                  <a:schemeClr val="bg1"/>
                </a:solidFill>
                <a:effectLst/>
                <a:latin typeface="Proxima Nova" panose="020B0604020202020204" charset="0"/>
              </a:rPr>
              <a:t>Logical</a:t>
            </a:r>
            <a:endParaRPr lang="en-ID" sz="1200" b="1" dirty="0">
              <a:solidFill>
                <a:schemeClr val="bg1"/>
              </a:solidFill>
              <a:latin typeface="Proxima Nova" panose="020B0604020202020204" charset="0"/>
            </a:endParaRPr>
          </a:p>
        </p:txBody>
      </p:sp>
      <p:sp>
        <p:nvSpPr>
          <p:cNvPr id="9" name="TextBox 8">
            <a:extLst>
              <a:ext uri="{FF2B5EF4-FFF2-40B4-BE49-F238E27FC236}">
                <a16:creationId xmlns:a16="http://schemas.microsoft.com/office/drawing/2014/main" id="{2E15D1A9-0514-F45F-8557-50F7F93CFCF6}"/>
              </a:ext>
            </a:extLst>
          </p:cNvPr>
          <p:cNvSpPr txBox="1"/>
          <p:nvPr/>
        </p:nvSpPr>
        <p:spPr>
          <a:xfrm>
            <a:off x="1325367" y="1083435"/>
            <a:ext cx="2840803" cy="276999"/>
          </a:xfrm>
          <a:prstGeom prst="rect">
            <a:avLst/>
          </a:prstGeom>
          <a:solidFill>
            <a:schemeClr val="tx1">
              <a:lumMod val="40000"/>
              <a:lumOff val="60000"/>
            </a:schemeClr>
          </a:solidFill>
        </p:spPr>
        <p:txBody>
          <a:bodyPr wrap="square">
            <a:spAutoFit/>
          </a:bodyPr>
          <a:lstStyle/>
          <a:p>
            <a:pPr algn="just"/>
            <a:r>
              <a:rPr lang="en-US" sz="1200" dirty="0">
                <a:latin typeface="Proxima Nova" panose="020B0604020202020204" charset="0"/>
              </a:rPr>
              <a:t>Non-decimal number </a:t>
            </a:r>
            <a:r>
              <a:rPr lang="en-US" sz="1200" b="1" dirty="0">
                <a:latin typeface="Proxima Nova" panose="020B0604020202020204" charset="0"/>
              </a:rPr>
              <a:t>(ex: 1; 3; 5)</a:t>
            </a:r>
            <a:r>
              <a:rPr lang="en-US" sz="1200" dirty="0">
                <a:latin typeface="Proxima Nova" panose="020B0604020202020204" charset="0"/>
              </a:rPr>
              <a:t> </a:t>
            </a:r>
            <a:endParaRPr lang="en-ID" sz="1200" b="1" dirty="0">
              <a:latin typeface="Proxima Nova" panose="020B0604020202020204" charset="0"/>
            </a:endParaRPr>
          </a:p>
        </p:txBody>
      </p:sp>
      <p:sp>
        <p:nvSpPr>
          <p:cNvPr id="10" name="TextBox 9">
            <a:extLst>
              <a:ext uri="{FF2B5EF4-FFF2-40B4-BE49-F238E27FC236}">
                <a16:creationId xmlns:a16="http://schemas.microsoft.com/office/drawing/2014/main" id="{A056EAE3-131C-655C-C62B-83DFF382D575}"/>
              </a:ext>
            </a:extLst>
          </p:cNvPr>
          <p:cNvSpPr txBox="1"/>
          <p:nvPr/>
        </p:nvSpPr>
        <p:spPr>
          <a:xfrm>
            <a:off x="1325367" y="1413192"/>
            <a:ext cx="2840804" cy="276999"/>
          </a:xfrm>
          <a:prstGeom prst="rect">
            <a:avLst/>
          </a:prstGeom>
          <a:solidFill>
            <a:schemeClr val="tx1">
              <a:lumMod val="40000"/>
              <a:lumOff val="60000"/>
            </a:schemeClr>
          </a:solidFill>
        </p:spPr>
        <p:txBody>
          <a:bodyPr wrap="square">
            <a:spAutoFit/>
          </a:bodyPr>
          <a:lstStyle/>
          <a:p>
            <a:pPr algn="just"/>
            <a:r>
              <a:rPr lang="en-US" sz="1200" dirty="0">
                <a:latin typeface="Proxima Nova" panose="020B0604020202020204" charset="0"/>
              </a:rPr>
              <a:t>Storing text </a:t>
            </a:r>
            <a:r>
              <a:rPr lang="en-US" sz="1200" b="1" dirty="0">
                <a:latin typeface="Proxima Nova" panose="020B0604020202020204" charset="0"/>
              </a:rPr>
              <a:t>(“Hello World”)</a:t>
            </a:r>
            <a:endParaRPr lang="en-ID" sz="1200" b="1" dirty="0">
              <a:latin typeface="Proxima Nova" panose="020B0604020202020204" charset="0"/>
            </a:endParaRPr>
          </a:p>
        </p:txBody>
      </p:sp>
      <p:sp>
        <p:nvSpPr>
          <p:cNvPr id="11" name="TextBox 10">
            <a:extLst>
              <a:ext uri="{FF2B5EF4-FFF2-40B4-BE49-F238E27FC236}">
                <a16:creationId xmlns:a16="http://schemas.microsoft.com/office/drawing/2014/main" id="{6EB342FB-B404-1DD5-0584-3883057A8194}"/>
              </a:ext>
            </a:extLst>
          </p:cNvPr>
          <p:cNvSpPr txBox="1"/>
          <p:nvPr/>
        </p:nvSpPr>
        <p:spPr>
          <a:xfrm>
            <a:off x="1325365" y="1741698"/>
            <a:ext cx="2840805" cy="276999"/>
          </a:xfrm>
          <a:prstGeom prst="rect">
            <a:avLst/>
          </a:prstGeom>
          <a:solidFill>
            <a:schemeClr val="tx1">
              <a:lumMod val="40000"/>
              <a:lumOff val="60000"/>
            </a:schemeClr>
          </a:solidFill>
        </p:spPr>
        <p:txBody>
          <a:bodyPr wrap="square">
            <a:spAutoFit/>
          </a:bodyPr>
          <a:lstStyle/>
          <a:p>
            <a:pPr algn="just"/>
            <a:r>
              <a:rPr lang="en-US" sz="1200" dirty="0">
                <a:latin typeface="Proxima Nova" panose="020B0604020202020204" charset="0"/>
              </a:rPr>
              <a:t>Boolean</a:t>
            </a:r>
            <a:r>
              <a:rPr lang="en-US" sz="1200" b="1" dirty="0">
                <a:latin typeface="Proxima Nova" panose="020B0604020202020204" charset="0"/>
              </a:rPr>
              <a:t> (TRUE FALSE)</a:t>
            </a:r>
            <a:endParaRPr lang="en-ID" sz="1200" b="1" dirty="0">
              <a:latin typeface="Proxima Nova" panose="020B0604020202020204" charset="0"/>
            </a:endParaRPr>
          </a:p>
        </p:txBody>
      </p:sp>
      <p:sp>
        <p:nvSpPr>
          <p:cNvPr id="12" name="TextBox 11">
            <a:extLst>
              <a:ext uri="{FF2B5EF4-FFF2-40B4-BE49-F238E27FC236}">
                <a16:creationId xmlns:a16="http://schemas.microsoft.com/office/drawing/2014/main" id="{E4894B8C-2B37-3857-BD05-775BA212E2AE}"/>
              </a:ext>
            </a:extLst>
          </p:cNvPr>
          <p:cNvSpPr txBox="1"/>
          <p:nvPr/>
        </p:nvSpPr>
        <p:spPr>
          <a:xfrm>
            <a:off x="4366313" y="427834"/>
            <a:ext cx="4572013" cy="276999"/>
          </a:xfrm>
          <a:prstGeom prst="rect">
            <a:avLst/>
          </a:prstGeom>
          <a:noFill/>
        </p:spPr>
        <p:txBody>
          <a:bodyPr wrap="square">
            <a:spAutoFit/>
          </a:bodyPr>
          <a:lstStyle/>
          <a:p>
            <a:pPr algn="just"/>
            <a:r>
              <a:rPr lang="en-US" sz="1200" dirty="0">
                <a:latin typeface="Proxima Nova" panose="020B0604020202020204" charset="0"/>
              </a:rPr>
              <a:t>Stored value as categorical variable</a:t>
            </a:r>
            <a:endParaRPr lang="en-ID" sz="1200" b="1" dirty="0">
              <a:latin typeface="Proxima Nova" panose="020B060402020202020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B03CD0-3E54-23EE-52A4-D84BF0885A5C}"/>
                  </a:ext>
                </a:extLst>
              </p:cNvPr>
              <p:cNvSpPr txBox="1"/>
              <p:nvPr/>
            </p:nvSpPr>
            <p:spPr>
              <a:xfrm>
                <a:off x="1325365" y="2074834"/>
                <a:ext cx="2840806" cy="276999"/>
              </a:xfrm>
              <a:prstGeom prst="rect">
                <a:avLst/>
              </a:prstGeom>
              <a:solidFill>
                <a:schemeClr val="tx1">
                  <a:lumMod val="40000"/>
                  <a:lumOff val="60000"/>
                </a:schemeClr>
              </a:solidFill>
            </p:spPr>
            <p:txBody>
              <a:bodyPr wrap="square">
                <a:spAutoFit/>
              </a:bodyPr>
              <a:lstStyle/>
              <a:p>
                <a:pPr algn="just"/>
                <a:r>
                  <a:rPr lang="en-US" sz="1200" dirty="0">
                    <a:latin typeface="Proxima Nova" panose="020B0604020202020204" charset="0"/>
                  </a:rPr>
                  <a:t>contains imaginary value </a:t>
                </a:r>
                <a14:m>
                  <m:oMath xmlns:m="http://schemas.openxmlformats.org/officeDocument/2006/math">
                    <m:r>
                      <a:rPr lang="en-US" sz="1200" b="0" i="1" smtClean="0">
                        <a:latin typeface="Cambria Math" panose="02040503050406030204" pitchFamily="18" charset="0"/>
                      </a:rPr>
                      <m:t>𝑖</m:t>
                    </m:r>
                  </m:oMath>
                </a14:m>
                <a:r>
                  <a:rPr lang="en-ID" sz="1200" dirty="0">
                    <a:latin typeface="Proxima Nova" panose="020B0604020202020204" charset="0"/>
                  </a:rPr>
                  <a:t> </a:t>
                </a:r>
                <a:r>
                  <a:rPr lang="en-ID" sz="1200" b="1" dirty="0">
                    <a:latin typeface="Proxima Nova" panose="020B0604020202020204" charset="0"/>
                  </a:rPr>
                  <a:t>(ex: </a:t>
                </a:r>
                <a14:m>
                  <m:oMath xmlns:m="http://schemas.openxmlformats.org/officeDocument/2006/math">
                    <m:r>
                      <a:rPr lang="en-US" sz="1200" b="1" i="1" smtClean="0">
                        <a:latin typeface="Cambria Math" panose="02040503050406030204" pitchFamily="18" charset="0"/>
                      </a:rPr>
                      <m:t>𝟏</m:t>
                    </m:r>
                    <m:r>
                      <a:rPr lang="en-US" sz="1200" b="1" i="1" smtClean="0">
                        <a:latin typeface="Cambria Math" panose="02040503050406030204" pitchFamily="18" charset="0"/>
                      </a:rPr>
                      <m:t>+</m:t>
                    </m:r>
                    <m:r>
                      <a:rPr lang="en-US" sz="1200" b="1" i="1" smtClean="0">
                        <a:latin typeface="Cambria Math" panose="02040503050406030204" pitchFamily="18" charset="0"/>
                      </a:rPr>
                      <m:t>𝟐</m:t>
                    </m:r>
                    <m:r>
                      <a:rPr lang="en-US" sz="1200" b="1" i="1" smtClean="0">
                        <a:latin typeface="Cambria Math" panose="02040503050406030204" pitchFamily="18" charset="0"/>
                      </a:rPr>
                      <m:t>𝒊</m:t>
                    </m:r>
                  </m:oMath>
                </a14:m>
                <a:r>
                  <a:rPr lang="en-ID" sz="1200" b="1" dirty="0">
                    <a:latin typeface="Proxima Nova" panose="020B0604020202020204" charset="0"/>
                  </a:rPr>
                  <a:t>)</a:t>
                </a:r>
              </a:p>
            </p:txBody>
          </p:sp>
        </mc:Choice>
        <mc:Fallback xmlns="">
          <p:sp>
            <p:nvSpPr>
              <p:cNvPr id="13" name="TextBox 12">
                <a:extLst>
                  <a:ext uri="{FF2B5EF4-FFF2-40B4-BE49-F238E27FC236}">
                    <a16:creationId xmlns:a16="http://schemas.microsoft.com/office/drawing/2014/main" id="{1FB03CD0-3E54-23EE-52A4-D84BF0885A5C}"/>
                  </a:ext>
                </a:extLst>
              </p:cNvPr>
              <p:cNvSpPr txBox="1">
                <a:spLocks noRot="1" noChangeAspect="1" noMove="1" noResize="1" noEditPoints="1" noAdjustHandles="1" noChangeArrowheads="1" noChangeShapeType="1" noTextEdit="1"/>
              </p:cNvSpPr>
              <p:nvPr/>
            </p:nvSpPr>
            <p:spPr>
              <a:xfrm>
                <a:off x="1325365" y="2074834"/>
                <a:ext cx="2840806" cy="276999"/>
              </a:xfrm>
              <a:prstGeom prst="rect">
                <a:avLst/>
              </a:prstGeom>
              <a:blipFill>
                <a:blip r:embed="rId3"/>
                <a:stretch>
                  <a:fillRect b="-15217"/>
                </a:stretch>
              </a:blipFill>
            </p:spPr>
            <p:txBody>
              <a:bodyPr/>
              <a:lstStyle/>
              <a:p>
                <a:r>
                  <a:rPr lang="en-ID">
                    <a:noFill/>
                  </a:rPr>
                  <a:t> </a:t>
                </a:r>
              </a:p>
            </p:txBody>
          </p:sp>
        </mc:Fallback>
      </mc:AlternateContent>
      <p:pic>
        <p:nvPicPr>
          <p:cNvPr id="15" name="Picture 14">
            <a:extLst>
              <a:ext uri="{FF2B5EF4-FFF2-40B4-BE49-F238E27FC236}">
                <a16:creationId xmlns:a16="http://schemas.microsoft.com/office/drawing/2014/main" id="{A9A33944-9326-08C3-431F-B5CE02D3C093}"/>
              </a:ext>
            </a:extLst>
          </p:cNvPr>
          <p:cNvPicPr>
            <a:picLocks noChangeAspect="1"/>
          </p:cNvPicPr>
          <p:nvPr/>
        </p:nvPicPr>
        <p:blipFill>
          <a:blip r:embed="rId4"/>
          <a:stretch>
            <a:fillRect/>
          </a:stretch>
        </p:blipFill>
        <p:spPr>
          <a:xfrm>
            <a:off x="4366313" y="704833"/>
            <a:ext cx="4572013" cy="181560"/>
          </a:xfrm>
          <a:prstGeom prst="rect">
            <a:avLst/>
          </a:prstGeom>
        </p:spPr>
      </p:pic>
      <p:sp>
        <p:nvSpPr>
          <p:cNvPr id="16" name="TextBox 15">
            <a:extLst>
              <a:ext uri="{FF2B5EF4-FFF2-40B4-BE49-F238E27FC236}">
                <a16:creationId xmlns:a16="http://schemas.microsoft.com/office/drawing/2014/main" id="{F96AC75A-150E-9E71-EA1C-1632239553E8}"/>
              </a:ext>
            </a:extLst>
          </p:cNvPr>
          <p:cNvSpPr txBox="1"/>
          <p:nvPr/>
        </p:nvSpPr>
        <p:spPr>
          <a:xfrm>
            <a:off x="4366313" y="954322"/>
            <a:ext cx="4572012" cy="276999"/>
          </a:xfrm>
          <a:prstGeom prst="rect">
            <a:avLst/>
          </a:prstGeom>
          <a:solidFill>
            <a:srgbClr val="FFFF00"/>
          </a:solidFill>
        </p:spPr>
        <p:txBody>
          <a:bodyPr wrap="square">
            <a:spAutoFit/>
          </a:bodyPr>
          <a:lstStyle/>
          <a:p>
            <a:pPr algn="ctr"/>
            <a:r>
              <a:rPr lang="en-US" sz="1200" b="1" i="0" dirty="0">
                <a:solidFill>
                  <a:srgbClr val="313131"/>
                </a:solidFill>
                <a:effectLst/>
                <a:latin typeface="Proxima Nova" panose="020B0604020202020204" charset="0"/>
              </a:rPr>
              <a:t>Vector</a:t>
            </a:r>
            <a:endParaRPr lang="en-ID" sz="1200" b="1" dirty="0">
              <a:solidFill>
                <a:srgbClr val="313131"/>
              </a:solidFill>
              <a:latin typeface="Proxima Nova" panose="020B060402020202020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7E5C598-BBE1-2A6C-78F7-9FEB88FFF206}"/>
                  </a:ext>
                </a:extLst>
              </p:cNvPr>
              <p:cNvSpPr txBox="1"/>
              <p:nvPr/>
            </p:nvSpPr>
            <p:spPr>
              <a:xfrm>
                <a:off x="4366312" y="1238119"/>
                <a:ext cx="4572013" cy="276999"/>
              </a:xfrm>
              <a:prstGeom prst="rect">
                <a:avLst/>
              </a:prstGeom>
              <a:noFill/>
            </p:spPr>
            <p:txBody>
              <a:bodyPr wrap="square">
                <a:spAutoFit/>
              </a:bodyPr>
              <a:lstStyle/>
              <a:p>
                <a:pPr algn="just"/>
                <a:r>
                  <a:rPr lang="en-US" sz="1200" dirty="0">
                    <a:latin typeface="Proxima Nova" panose="020B0604020202020204" charset="0"/>
                  </a:rPr>
                  <a:t>Matrix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×1</m:t>
                    </m:r>
                  </m:oMath>
                </a14:m>
                <a:r>
                  <a:rPr lang="en-ID" sz="1200" dirty="0">
                    <a:latin typeface="Proxima Nova" panose="020B0604020202020204" charset="0"/>
                  </a:rPr>
                  <a:t> or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𝑚</m:t>
                    </m:r>
                  </m:oMath>
                </a14:m>
                <a:endParaRPr lang="en-ID" sz="1200" dirty="0">
                  <a:latin typeface="Proxima Nova" panose="020B0604020202020204" charset="0"/>
                </a:endParaRPr>
              </a:p>
            </p:txBody>
          </p:sp>
        </mc:Choice>
        <mc:Fallback xmlns="">
          <p:sp>
            <p:nvSpPr>
              <p:cNvPr id="17" name="TextBox 16">
                <a:extLst>
                  <a:ext uri="{FF2B5EF4-FFF2-40B4-BE49-F238E27FC236}">
                    <a16:creationId xmlns:a16="http://schemas.microsoft.com/office/drawing/2014/main" id="{E7E5C598-BBE1-2A6C-78F7-9FEB88FFF206}"/>
                  </a:ext>
                </a:extLst>
              </p:cNvPr>
              <p:cNvSpPr txBox="1">
                <a:spLocks noRot="1" noChangeAspect="1" noMove="1" noResize="1" noEditPoints="1" noAdjustHandles="1" noChangeArrowheads="1" noChangeShapeType="1" noTextEdit="1"/>
              </p:cNvSpPr>
              <p:nvPr/>
            </p:nvSpPr>
            <p:spPr>
              <a:xfrm>
                <a:off x="4366312" y="1238119"/>
                <a:ext cx="4572013" cy="276999"/>
              </a:xfrm>
              <a:prstGeom prst="rect">
                <a:avLst/>
              </a:prstGeom>
              <a:blipFill>
                <a:blip r:embed="rId5"/>
                <a:stretch>
                  <a:fillRect b="-15217"/>
                </a:stretch>
              </a:blipFill>
            </p:spPr>
            <p:txBody>
              <a:bodyPr/>
              <a:lstStyle/>
              <a:p>
                <a:r>
                  <a:rPr lang="en-ID">
                    <a:noFill/>
                  </a:rPr>
                  <a:t> </a:t>
                </a:r>
              </a:p>
            </p:txBody>
          </p:sp>
        </mc:Fallback>
      </mc:AlternateContent>
      <p:pic>
        <p:nvPicPr>
          <p:cNvPr id="19" name="Picture 18">
            <a:extLst>
              <a:ext uri="{FF2B5EF4-FFF2-40B4-BE49-F238E27FC236}">
                <a16:creationId xmlns:a16="http://schemas.microsoft.com/office/drawing/2014/main" id="{A54ECC33-1F43-5E58-4D9B-CDA2E481124E}"/>
              </a:ext>
            </a:extLst>
          </p:cNvPr>
          <p:cNvPicPr>
            <a:picLocks noChangeAspect="1"/>
          </p:cNvPicPr>
          <p:nvPr/>
        </p:nvPicPr>
        <p:blipFill>
          <a:blip r:embed="rId6"/>
          <a:srcRect b="73138"/>
          <a:stretch/>
        </p:blipFill>
        <p:spPr>
          <a:xfrm>
            <a:off x="4366311" y="1489098"/>
            <a:ext cx="3744930" cy="196545"/>
          </a:xfrm>
          <a:prstGeom prst="rect">
            <a:avLst/>
          </a:prstGeom>
        </p:spPr>
      </p:pic>
      <p:pic>
        <p:nvPicPr>
          <p:cNvPr id="20" name="Picture 19">
            <a:extLst>
              <a:ext uri="{FF2B5EF4-FFF2-40B4-BE49-F238E27FC236}">
                <a16:creationId xmlns:a16="http://schemas.microsoft.com/office/drawing/2014/main" id="{0780974B-0FBA-0BB7-848F-38967F542B2F}"/>
              </a:ext>
            </a:extLst>
          </p:cNvPr>
          <p:cNvPicPr>
            <a:picLocks noChangeAspect="1"/>
          </p:cNvPicPr>
          <p:nvPr/>
        </p:nvPicPr>
        <p:blipFill>
          <a:blip r:embed="rId6"/>
          <a:srcRect t="70587"/>
          <a:stretch/>
        </p:blipFill>
        <p:spPr>
          <a:xfrm>
            <a:off x="4366311" y="1685643"/>
            <a:ext cx="3744930" cy="215213"/>
          </a:xfrm>
          <a:prstGeom prst="rect">
            <a:avLst/>
          </a:prstGeom>
        </p:spPr>
      </p:pic>
      <p:sp>
        <p:nvSpPr>
          <p:cNvPr id="21" name="TextBox 20">
            <a:extLst>
              <a:ext uri="{FF2B5EF4-FFF2-40B4-BE49-F238E27FC236}">
                <a16:creationId xmlns:a16="http://schemas.microsoft.com/office/drawing/2014/main" id="{8FDB32B2-687B-010F-C525-8E70BAF4FF3F}"/>
              </a:ext>
            </a:extLst>
          </p:cNvPr>
          <p:cNvSpPr txBox="1"/>
          <p:nvPr/>
        </p:nvSpPr>
        <p:spPr>
          <a:xfrm>
            <a:off x="4405698" y="1882188"/>
            <a:ext cx="4572012" cy="276999"/>
          </a:xfrm>
          <a:prstGeom prst="rect">
            <a:avLst/>
          </a:prstGeom>
          <a:solidFill>
            <a:srgbClr val="FFFF00"/>
          </a:solidFill>
        </p:spPr>
        <p:txBody>
          <a:bodyPr wrap="square">
            <a:spAutoFit/>
          </a:bodyPr>
          <a:lstStyle/>
          <a:p>
            <a:pPr algn="ctr"/>
            <a:r>
              <a:rPr lang="en-US" sz="1200" b="1" i="0" dirty="0">
                <a:solidFill>
                  <a:srgbClr val="313131"/>
                </a:solidFill>
                <a:effectLst/>
                <a:latin typeface="Proxima Nova" panose="020B0604020202020204" charset="0"/>
              </a:rPr>
              <a:t>Matrix</a:t>
            </a:r>
            <a:endParaRPr lang="en-ID" sz="1200" b="1" dirty="0">
              <a:solidFill>
                <a:srgbClr val="313131"/>
              </a:solidFill>
              <a:latin typeface="Proxima Nova" panose="020B0604020202020204" charset="0"/>
            </a:endParaRPr>
          </a:p>
        </p:txBody>
      </p:sp>
      <p:grpSp>
        <p:nvGrpSpPr>
          <p:cNvPr id="28" name="Group 27">
            <a:extLst>
              <a:ext uri="{FF2B5EF4-FFF2-40B4-BE49-F238E27FC236}">
                <a16:creationId xmlns:a16="http://schemas.microsoft.com/office/drawing/2014/main" id="{AB90B34F-8DB1-24A2-0F74-102E2DAA03E8}"/>
              </a:ext>
            </a:extLst>
          </p:cNvPr>
          <p:cNvGrpSpPr/>
          <p:nvPr/>
        </p:nvGrpSpPr>
        <p:grpSpPr>
          <a:xfrm>
            <a:off x="4405697" y="2117911"/>
            <a:ext cx="4572012" cy="600680"/>
            <a:chOff x="0" y="3247496"/>
            <a:chExt cx="9144000" cy="1201356"/>
          </a:xfrm>
        </p:grpSpPr>
        <p:pic>
          <p:nvPicPr>
            <p:cNvPr id="26" name="Picture 25">
              <a:extLst>
                <a:ext uri="{FF2B5EF4-FFF2-40B4-BE49-F238E27FC236}">
                  <a16:creationId xmlns:a16="http://schemas.microsoft.com/office/drawing/2014/main" id="{BE4364C9-3E4C-C5A0-DD0D-CC05ED082F73}"/>
                </a:ext>
              </a:extLst>
            </p:cNvPr>
            <p:cNvPicPr>
              <a:picLocks noChangeAspect="1"/>
            </p:cNvPicPr>
            <p:nvPr/>
          </p:nvPicPr>
          <p:blipFill>
            <a:blip r:embed="rId7"/>
            <a:srcRect b="73137"/>
            <a:stretch/>
          </p:blipFill>
          <p:spPr>
            <a:xfrm>
              <a:off x="0" y="3247496"/>
              <a:ext cx="9144000" cy="944760"/>
            </a:xfrm>
            <a:prstGeom prst="rect">
              <a:avLst/>
            </a:prstGeom>
          </p:spPr>
        </p:pic>
        <p:pic>
          <p:nvPicPr>
            <p:cNvPr id="27" name="Picture 26">
              <a:extLst>
                <a:ext uri="{FF2B5EF4-FFF2-40B4-BE49-F238E27FC236}">
                  <a16:creationId xmlns:a16="http://schemas.microsoft.com/office/drawing/2014/main" id="{9E79A7DD-7AAC-BD8D-5807-7CA785A39A34}"/>
                </a:ext>
              </a:extLst>
            </p:cNvPr>
            <p:cNvPicPr>
              <a:picLocks noChangeAspect="1"/>
            </p:cNvPicPr>
            <p:nvPr/>
          </p:nvPicPr>
          <p:blipFill>
            <a:blip r:embed="rId7"/>
            <a:srcRect t="90829"/>
            <a:stretch/>
          </p:blipFill>
          <p:spPr>
            <a:xfrm>
              <a:off x="0" y="4126299"/>
              <a:ext cx="9144000" cy="322553"/>
            </a:xfrm>
            <a:prstGeom prst="rect">
              <a:avLst/>
            </a:prstGeom>
          </p:spPr>
        </p:pic>
      </p:grpSp>
      <p:sp>
        <p:nvSpPr>
          <p:cNvPr id="29" name="TextBox 28">
            <a:extLst>
              <a:ext uri="{FF2B5EF4-FFF2-40B4-BE49-F238E27FC236}">
                <a16:creationId xmlns:a16="http://schemas.microsoft.com/office/drawing/2014/main" id="{BF474A53-764C-26FF-70E6-40C588AD9D35}"/>
              </a:ext>
            </a:extLst>
          </p:cNvPr>
          <p:cNvSpPr txBox="1"/>
          <p:nvPr/>
        </p:nvSpPr>
        <p:spPr>
          <a:xfrm>
            <a:off x="4405698" y="2819471"/>
            <a:ext cx="4572012" cy="276999"/>
          </a:xfrm>
          <a:prstGeom prst="rect">
            <a:avLst/>
          </a:prstGeom>
          <a:solidFill>
            <a:srgbClr val="FFFF00"/>
          </a:solidFill>
        </p:spPr>
        <p:txBody>
          <a:bodyPr wrap="square">
            <a:spAutoFit/>
          </a:bodyPr>
          <a:lstStyle/>
          <a:p>
            <a:pPr algn="ctr"/>
            <a:r>
              <a:rPr lang="en-US" sz="1200" b="1" i="0" dirty="0">
                <a:solidFill>
                  <a:srgbClr val="313131"/>
                </a:solidFill>
                <a:effectLst/>
                <a:latin typeface="Proxima Nova" panose="020B0604020202020204" charset="0"/>
              </a:rPr>
              <a:t>List</a:t>
            </a:r>
            <a:endParaRPr lang="en-ID" sz="1200" b="1" dirty="0">
              <a:solidFill>
                <a:srgbClr val="313131"/>
              </a:solidFill>
              <a:latin typeface="Proxima Nova" panose="020B0604020202020204" charset="0"/>
            </a:endParaRPr>
          </a:p>
        </p:txBody>
      </p:sp>
      <p:sp>
        <p:nvSpPr>
          <p:cNvPr id="37" name="TextBox 36">
            <a:extLst>
              <a:ext uri="{FF2B5EF4-FFF2-40B4-BE49-F238E27FC236}">
                <a16:creationId xmlns:a16="http://schemas.microsoft.com/office/drawing/2014/main" id="{2B3A7990-D45E-6638-B748-F673FB3CCC84}"/>
              </a:ext>
            </a:extLst>
          </p:cNvPr>
          <p:cNvSpPr txBox="1"/>
          <p:nvPr/>
        </p:nvSpPr>
        <p:spPr>
          <a:xfrm>
            <a:off x="4366311" y="3116718"/>
            <a:ext cx="4572013" cy="461665"/>
          </a:xfrm>
          <a:prstGeom prst="rect">
            <a:avLst/>
          </a:prstGeom>
          <a:noFill/>
        </p:spPr>
        <p:txBody>
          <a:bodyPr wrap="square">
            <a:spAutoFit/>
          </a:bodyPr>
          <a:lstStyle/>
          <a:p>
            <a:pPr algn="just"/>
            <a:r>
              <a:rPr lang="en-US" sz="1200" dirty="0">
                <a:latin typeface="Proxima Nova" panose="020B0604020202020204" charset="0"/>
              </a:rPr>
              <a:t>generic object consisting of an ordered collection of objects. Lists are one-dimensional, heterogeneous data structures.</a:t>
            </a:r>
          </a:p>
        </p:txBody>
      </p:sp>
      <p:pic>
        <p:nvPicPr>
          <p:cNvPr id="40" name="Picture 39">
            <a:extLst>
              <a:ext uri="{FF2B5EF4-FFF2-40B4-BE49-F238E27FC236}">
                <a16:creationId xmlns:a16="http://schemas.microsoft.com/office/drawing/2014/main" id="{673486E0-3AD2-2E2A-67F0-D9758BB1ECCD}"/>
              </a:ext>
            </a:extLst>
          </p:cNvPr>
          <p:cNvPicPr>
            <a:picLocks noChangeAspect="1"/>
          </p:cNvPicPr>
          <p:nvPr/>
        </p:nvPicPr>
        <p:blipFill>
          <a:blip r:embed="rId8"/>
          <a:srcRect t="-1" b="41179"/>
          <a:stretch/>
        </p:blipFill>
        <p:spPr>
          <a:xfrm>
            <a:off x="4457080" y="3622895"/>
            <a:ext cx="4520629" cy="1056035"/>
          </a:xfrm>
          <a:prstGeom prst="rect">
            <a:avLst/>
          </a:prstGeom>
        </p:spPr>
      </p:pic>
      <p:sp>
        <p:nvSpPr>
          <p:cNvPr id="41" name="TextBox 40">
            <a:extLst>
              <a:ext uri="{FF2B5EF4-FFF2-40B4-BE49-F238E27FC236}">
                <a16:creationId xmlns:a16="http://schemas.microsoft.com/office/drawing/2014/main" id="{C1ACA76D-2012-E1B8-10D6-5AC4C3157130}"/>
              </a:ext>
            </a:extLst>
          </p:cNvPr>
          <p:cNvSpPr txBox="1"/>
          <p:nvPr/>
        </p:nvSpPr>
        <p:spPr>
          <a:xfrm>
            <a:off x="93976" y="2791668"/>
            <a:ext cx="4272335" cy="276999"/>
          </a:xfrm>
          <a:prstGeom prst="rect">
            <a:avLst/>
          </a:prstGeom>
          <a:solidFill>
            <a:srgbClr val="FFFF00"/>
          </a:solidFill>
        </p:spPr>
        <p:txBody>
          <a:bodyPr wrap="square">
            <a:spAutoFit/>
          </a:bodyPr>
          <a:lstStyle/>
          <a:p>
            <a:pPr algn="ctr"/>
            <a:r>
              <a:rPr lang="en-US" sz="1200" b="1" i="0" dirty="0">
                <a:solidFill>
                  <a:srgbClr val="313131"/>
                </a:solidFill>
                <a:effectLst/>
                <a:latin typeface="Proxima Nova" panose="020B0604020202020204" charset="0"/>
              </a:rPr>
              <a:t>Data Frame</a:t>
            </a:r>
            <a:endParaRPr lang="en-ID" sz="1200" b="1" dirty="0">
              <a:solidFill>
                <a:srgbClr val="313131"/>
              </a:solidFill>
              <a:latin typeface="Proxima Nova" panose="020B0604020202020204" charset="0"/>
            </a:endParaRPr>
          </a:p>
        </p:txBody>
      </p:sp>
      <p:sp>
        <p:nvSpPr>
          <p:cNvPr id="42" name="TextBox 41">
            <a:extLst>
              <a:ext uri="{FF2B5EF4-FFF2-40B4-BE49-F238E27FC236}">
                <a16:creationId xmlns:a16="http://schemas.microsoft.com/office/drawing/2014/main" id="{7B5CA275-868A-4C86-6EF7-5E17787DA321}"/>
              </a:ext>
            </a:extLst>
          </p:cNvPr>
          <p:cNvSpPr txBox="1"/>
          <p:nvPr/>
        </p:nvSpPr>
        <p:spPr>
          <a:xfrm>
            <a:off x="93976" y="3075465"/>
            <a:ext cx="4272335" cy="276999"/>
          </a:xfrm>
          <a:prstGeom prst="rect">
            <a:avLst/>
          </a:prstGeom>
          <a:noFill/>
        </p:spPr>
        <p:txBody>
          <a:bodyPr wrap="square">
            <a:spAutoFit/>
          </a:bodyPr>
          <a:lstStyle/>
          <a:p>
            <a:pPr algn="just"/>
            <a:r>
              <a:rPr lang="en-US" sz="1200" dirty="0">
                <a:latin typeface="Proxima Nova" panose="020B0604020202020204" charset="0"/>
              </a:rPr>
              <a:t>similar to excel sheet, designed to hold tabular data</a:t>
            </a:r>
          </a:p>
        </p:txBody>
      </p:sp>
      <p:pic>
        <p:nvPicPr>
          <p:cNvPr id="44" name="Picture 43">
            <a:extLst>
              <a:ext uri="{FF2B5EF4-FFF2-40B4-BE49-F238E27FC236}">
                <a16:creationId xmlns:a16="http://schemas.microsoft.com/office/drawing/2014/main" id="{898709A7-1F62-AB20-67B0-8060B4B297C3}"/>
              </a:ext>
            </a:extLst>
          </p:cNvPr>
          <p:cNvPicPr>
            <a:picLocks noChangeAspect="1"/>
          </p:cNvPicPr>
          <p:nvPr/>
        </p:nvPicPr>
        <p:blipFill>
          <a:blip r:embed="rId9"/>
          <a:stretch>
            <a:fillRect/>
          </a:stretch>
        </p:blipFill>
        <p:spPr>
          <a:xfrm>
            <a:off x="407731" y="3347550"/>
            <a:ext cx="3498351" cy="1774006"/>
          </a:xfrm>
          <a:prstGeom prst="rect">
            <a:avLst/>
          </a:prstGeom>
        </p:spPr>
      </p:pic>
      <p:sp>
        <p:nvSpPr>
          <p:cNvPr id="45" name="TextBox 44">
            <a:extLst>
              <a:ext uri="{FF2B5EF4-FFF2-40B4-BE49-F238E27FC236}">
                <a16:creationId xmlns:a16="http://schemas.microsoft.com/office/drawing/2014/main" id="{0347EF1D-5071-1EF4-58DE-5992285046F6}"/>
              </a:ext>
            </a:extLst>
          </p:cNvPr>
          <p:cNvSpPr txBox="1"/>
          <p:nvPr/>
        </p:nvSpPr>
        <p:spPr>
          <a:xfrm>
            <a:off x="149911" y="2407970"/>
            <a:ext cx="1159078" cy="461665"/>
          </a:xfrm>
          <a:prstGeom prst="rect">
            <a:avLst/>
          </a:prstGeom>
          <a:solidFill>
            <a:schemeClr val="accent5"/>
          </a:solidFill>
        </p:spPr>
        <p:txBody>
          <a:bodyPr wrap="square">
            <a:spAutoFit/>
          </a:bodyPr>
          <a:lstStyle/>
          <a:p>
            <a:pPr algn="ctr"/>
            <a:r>
              <a:rPr lang="en-US" sz="1200" b="1" i="0" dirty="0">
                <a:solidFill>
                  <a:schemeClr val="bg1"/>
                </a:solidFill>
                <a:effectLst/>
                <a:latin typeface="Proxima Nova" panose="020B0604020202020204" charset="0"/>
              </a:rPr>
              <a:t>Date &amp; </a:t>
            </a:r>
            <a:r>
              <a:rPr lang="en-US" sz="1200" b="1" i="0" dirty="0" err="1">
                <a:solidFill>
                  <a:schemeClr val="bg1"/>
                </a:solidFill>
                <a:effectLst/>
                <a:latin typeface="Proxima Nova" panose="020B0604020202020204" charset="0"/>
              </a:rPr>
              <a:t>POSIXct</a:t>
            </a:r>
            <a:r>
              <a:rPr lang="en-US" sz="1200" b="1" i="0" dirty="0">
                <a:solidFill>
                  <a:schemeClr val="bg1"/>
                </a:solidFill>
                <a:effectLst/>
                <a:latin typeface="Proxima Nova" panose="020B0604020202020204" charset="0"/>
              </a:rPr>
              <a:t> </a:t>
            </a:r>
          </a:p>
        </p:txBody>
      </p:sp>
      <p:sp>
        <p:nvSpPr>
          <p:cNvPr id="46" name="TextBox 45">
            <a:extLst>
              <a:ext uri="{FF2B5EF4-FFF2-40B4-BE49-F238E27FC236}">
                <a16:creationId xmlns:a16="http://schemas.microsoft.com/office/drawing/2014/main" id="{484C052C-8190-8200-266B-E5481A044F9F}"/>
              </a:ext>
            </a:extLst>
          </p:cNvPr>
          <p:cNvSpPr txBox="1"/>
          <p:nvPr/>
        </p:nvSpPr>
        <p:spPr>
          <a:xfrm>
            <a:off x="1308987" y="2407970"/>
            <a:ext cx="2840806" cy="276999"/>
          </a:xfrm>
          <a:prstGeom prst="rect">
            <a:avLst/>
          </a:prstGeom>
          <a:solidFill>
            <a:schemeClr val="tx1">
              <a:lumMod val="40000"/>
              <a:lumOff val="60000"/>
            </a:schemeClr>
          </a:solidFill>
        </p:spPr>
        <p:txBody>
          <a:bodyPr wrap="square">
            <a:spAutoFit/>
          </a:bodyPr>
          <a:lstStyle/>
          <a:p>
            <a:pPr algn="just"/>
            <a:r>
              <a:rPr lang="en-US" sz="1200" dirty="0">
                <a:latin typeface="Proxima Nova" panose="020B0604020202020204" charset="0"/>
              </a:rPr>
              <a:t>Store data at date and time format</a:t>
            </a:r>
            <a:endParaRPr lang="en-ID" sz="1200" b="1" dirty="0">
              <a:latin typeface="Proxima Nova" panose="020B0604020202020204" charset="0"/>
            </a:endParaRPr>
          </a:p>
        </p:txBody>
      </p:sp>
    </p:spTree>
    <p:extLst>
      <p:ext uri="{BB962C8B-B14F-4D97-AF65-F5344CB8AC3E}">
        <p14:creationId xmlns:p14="http://schemas.microsoft.com/office/powerpoint/2010/main" val="355186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DBBFC341-BB43-9CD9-DC50-BEB547DDCF83}"/>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3FDBDD99-E257-4DA9-9DD4-657C74631016}"/>
              </a:ext>
            </a:extLst>
          </p:cNvPr>
          <p:cNvSpPr>
            <a:spLocks noGrp="1"/>
          </p:cNvSpPr>
          <p:nvPr>
            <p:ph type="title"/>
          </p:nvPr>
        </p:nvSpPr>
        <p:spPr/>
        <p:txBody>
          <a:bodyPr/>
          <a:lstStyle/>
          <a:p>
            <a:r>
              <a:rPr lang="en-US" dirty="0" err="1"/>
              <a:t>Jenis</a:t>
            </a:r>
            <a:r>
              <a:rPr lang="en-US" dirty="0"/>
              <a:t> Data</a:t>
            </a:r>
            <a:endParaRPr lang="en-ID" dirty="0"/>
          </a:p>
        </p:txBody>
      </p:sp>
      <p:sp>
        <p:nvSpPr>
          <p:cNvPr id="48" name="Rectangle: Diagonal Corners Snipped 47">
            <a:extLst>
              <a:ext uri="{FF2B5EF4-FFF2-40B4-BE49-F238E27FC236}">
                <a16:creationId xmlns:a16="http://schemas.microsoft.com/office/drawing/2014/main" id="{CF2A992B-5FC1-678B-47CE-695D4DBED604}"/>
              </a:ext>
            </a:extLst>
          </p:cNvPr>
          <p:cNvSpPr/>
          <p:nvPr/>
        </p:nvSpPr>
        <p:spPr>
          <a:xfrm>
            <a:off x="41095" y="846654"/>
            <a:ext cx="2943546" cy="369870"/>
          </a:xfrm>
          <a:prstGeom prst="snip2Diag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Cross-sectional</a:t>
            </a:r>
            <a:endParaRPr lang="en-ID" dirty="0">
              <a:solidFill>
                <a:sysClr val="windowText" lastClr="000000"/>
              </a:solidFill>
            </a:endParaRPr>
          </a:p>
        </p:txBody>
      </p:sp>
      <p:sp>
        <p:nvSpPr>
          <p:cNvPr id="49" name="Rectangle: Diagonal Corners Snipped 48">
            <a:extLst>
              <a:ext uri="{FF2B5EF4-FFF2-40B4-BE49-F238E27FC236}">
                <a16:creationId xmlns:a16="http://schemas.microsoft.com/office/drawing/2014/main" id="{9398C442-DFD6-F381-C759-16D3C469775D}"/>
              </a:ext>
            </a:extLst>
          </p:cNvPr>
          <p:cNvSpPr/>
          <p:nvPr/>
        </p:nvSpPr>
        <p:spPr>
          <a:xfrm>
            <a:off x="3095946" y="857892"/>
            <a:ext cx="2943546" cy="369870"/>
          </a:xfrm>
          <a:prstGeom prst="snip2Diag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Panel</a:t>
            </a:r>
            <a:endParaRPr lang="en-ID" dirty="0"/>
          </a:p>
        </p:txBody>
      </p:sp>
      <p:sp>
        <p:nvSpPr>
          <p:cNvPr id="50" name="Rectangle: Diagonal Corners Snipped 49">
            <a:extLst>
              <a:ext uri="{FF2B5EF4-FFF2-40B4-BE49-F238E27FC236}">
                <a16:creationId xmlns:a16="http://schemas.microsoft.com/office/drawing/2014/main" id="{E903155E-2E74-6D68-C933-89FBDC4FBA25}"/>
              </a:ext>
            </a:extLst>
          </p:cNvPr>
          <p:cNvSpPr/>
          <p:nvPr/>
        </p:nvSpPr>
        <p:spPr>
          <a:xfrm>
            <a:off x="6131880" y="857892"/>
            <a:ext cx="2943546" cy="369870"/>
          </a:xfrm>
          <a:prstGeom prst="snip2Diag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 series</a:t>
            </a:r>
            <a:endParaRPr lang="en-ID" dirty="0"/>
          </a:p>
        </p:txBody>
      </p:sp>
      <p:pic>
        <p:nvPicPr>
          <p:cNvPr id="51" name="Picture 2" descr="Cross-sectional data - An easy introduction">
            <a:extLst>
              <a:ext uri="{FF2B5EF4-FFF2-40B4-BE49-F238E27FC236}">
                <a16:creationId xmlns:a16="http://schemas.microsoft.com/office/drawing/2014/main" id="{8CD2B3B6-599A-AAD6-138D-C906B6B9F1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729"/>
          <a:stretch/>
        </p:blipFill>
        <p:spPr bwMode="auto">
          <a:xfrm>
            <a:off x="122750" y="1311629"/>
            <a:ext cx="2820796" cy="186568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E38F172-E824-BF76-6BCA-9CADB3A7836F}"/>
              </a:ext>
            </a:extLst>
          </p:cNvPr>
          <p:cNvSpPr txBox="1"/>
          <p:nvPr/>
        </p:nvSpPr>
        <p:spPr>
          <a:xfrm>
            <a:off x="0" y="3261185"/>
            <a:ext cx="2943546" cy="461665"/>
          </a:xfrm>
          <a:prstGeom prst="rect">
            <a:avLst/>
          </a:prstGeom>
          <a:noFill/>
        </p:spPr>
        <p:txBody>
          <a:bodyPr wrap="square">
            <a:spAutoFit/>
          </a:bodyPr>
          <a:lstStyle/>
          <a:p>
            <a:pPr algn="just"/>
            <a:r>
              <a:rPr lang="en-GB" sz="1200" dirty="0"/>
              <a:t>refers to sample collected at a specific time period</a:t>
            </a:r>
            <a:endParaRPr lang="en-ID" sz="1200" dirty="0"/>
          </a:p>
        </p:txBody>
      </p:sp>
      <p:sp>
        <p:nvSpPr>
          <p:cNvPr id="54" name="TextBox 53">
            <a:extLst>
              <a:ext uri="{FF2B5EF4-FFF2-40B4-BE49-F238E27FC236}">
                <a16:creationId xmlns:a16="http://schemas.microsoft.com/office/drawing/2014/main" id="{DF5E888E-9056-5013-083E-A5792411193B}"/>
              </a:ext>
            </a:extLst>
          </p:cNvPr>
          <p:cNvSpPr txBox="1"/>
          <p:nvPr/>
        </p:nvSpPr>
        <p:spPr>
          <a:xfrm>
            <a:off x="-1" y="3748005"/>
            <a:ext cx="3025739" cy="276999"/>
          </a:xfrm>
          <a:prstGeom prst="rect">
            <a:avLst/>
          </a:prstGeom>
          <a:noFill/>
        </p:spPr>
        <p:txBody>
          <a:bodyPr wrap="square">
            <a:spAutoFit/>
          </a:bodyPr>
          <a:lstStyle/>
          <a:p>
            <a:r>
              <a:rPr lang="en-US" sz="1200" dirty="0"/>
              <a:t>Ex: </a:t>
            </a:r>
            <a:r>
              <a:rPr lang="en-US" sz="1200" dirty="0" err="1"/>
              <a:t>Susenas</a:t>
            </a:r>
            <a:r>
              <a:rPr lang="en-US" sz="1200" dirty="0"/>
              <a:t>, survey </a:t>
            </a:r>
            <a:r>
              <a:rPr lang="en-US" sz="1200" dirty="0" err="1"/>
              <a:t>kepuasan</a:t>
            </a:r>
            <a:r>
              <a:rPr lang="en-US" sz="1200" dirty="0"/>
              <a:t> </a:t>
            </a:r>
            <a:r>
              <a:rPr lang="en-US" sz="1200" dirty="0" err="1"/>
              <a:t>pelanggan</a:t>
            </a:r>
            <a:endParaRPr lang="en-ID" sz="1200" dirty="0"/>
          </a:p>
        </p:txBody>
      </p:sp>
      <p:pic>
        <p:nvPicPr>
          <p:cNvPr id="55" name="Picture 2" descr="Discovering the Impact of Innovation and Technology on Economic Growth ...">
            <a:extLst>
              <a:ext uri="{FF2B5EF4-FFF2-40B4-BE49-F238E27FC236}">
                <a16:creationId xmlns:a16="http://schemas.microsoft.com/office/drawing/2014/main" id="{0AA29C8A-F4A2-7EAC-7F26-C0EAE45CC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947" y="1363690"/>
            <a:ext cx="2961622" cy="136923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0EFEEDDC-21D7-555D-41B4-C5B55313AA50}"/>
              </a:ext>
            </a:extLst>
          </p:cNvPr>
          <p:cNvSpPr txBox="1"/>
          <p:nvPr/>
        </p:nvSpPr>
        <p:spPr>
          <a:xfrm>
            <a:off x="3095946" y="2796276"/>
            <a:ext cx="2943546" cy="830997"/>
          </a:xfrm>
          <a:prstGeom prst="rect">
            <a:avLst/>
          </a:prstGeom>
          <a:noFill/>
        </p:spPr>
        <p:txBody>
          <a:bodyPr wrap="square">
            <a:spAutoFit/>
          </a:bodyPr>
          <a:lstStyle/>
          <a:p>
            <a:pPr algn="just"/>
            <a:r>
              <a:rPr lang="en-GB" sz="1200" dirty="0"/>
              <a:t>Consists of multiple observations and each of them is observed more than 1 period. Sometimes called longitudinal data (Observations &gt; Periods)</a:t>
            </a:r>
          </a:p>
        </p:txBody>
      </p:sp>
      <p:sp>
        <p:nvSpPr>
          <p:cNvPr id="57" name="TextBox 56">
            <a:extLst>
              <a:ext uri="{FF2B5EF4-FFF2-40B4-BE49-F238E27FC236}">
                <a16:creationId xmlns:a16="http://schemas.microsoft.com/office/drawing/2014/main" id="{D3860978-A7AB-94BD-43F8-A9ECA915EC95}"/>
              </a:ext>
            </a:extLst>
          </p:cNvPr>
          <p:cNvSpPr txBox="1"/>
          <p:nvPr/>
        </p:nvSpPr>
        <p:spPr>
          <a:xfrm>
            <a:off x="3114023" y="3627273"/>
            <a:ext cx="2943546" cy="276999"/>
          </a:xfrm>
          <a:prstGeom prst="rect">
            <a:avLst/>
          </a:prstGeom>
          <a:noFill/>
        </p:spPr>
        <p:txBody>
          <a:bodyPr wrap="square">
            <a:spAutoFit/>
          </a:bodyPr>
          <a:lstStyle/>
          <a:p>
            <a:r>
              <a:rPr lang="en-US" sz="1200" dirty="0"/>
              <a:t>Ex: Data PDRB </a:t>
            </a:r>
            <a:r>
              <a:rPr lang="en-US" sz="1200" dirty="0" err="1"/>
              <a:t>Kabupaten</a:t>
            </a:r>
            <a:r>
              <a:rPr lang="en-US" sz="1200" dirty="0"/>
              <a:t> 2019-2023</a:t>
            </a:r>
            <a:endParaRPr lang="en-ID" sz="1200" dirty="0"/>
          </a:p>
        </p:txBody>
      </p:sp>
      <p:pic>
        <p:nvPicPr>
          <p:cNvPr id="58" name="Picture 2" descr="Introduction to the Fundamentals of Time Series Data and Analysis - Aptech">
            <a:extLst>
              <a:ext uri="{FF2B5EF4-FFF2-40B4-BE49-F238E27FC236}">
                <a16:creationId xmlns:a16="http://schemas.microsoft.com/office/drawing/2014/main" id="{5BD4BD5E-0AF7-1EA9-805F-3D7DF1D69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880" y="1294323"/>
            <a:ext cx="2943546" cy="147177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70A8D3EA-B0FB-771F-1611-44D7DE004E2E}"/>
              </a:ext>
            </a:extLst>
          </p:cNvPr>
          <p:cNvSpPr txBox="1"/>
          <p:nvPr/>
        </p:nvSpPr>
        <p:spPr>
          <a:xfrm>
            <a:off x="6154416" y="2796276"/>
            <a:ext cx="2943546" cy="830997"/>
          </a:xfrm>
          <a:prstGeom prst="rect">
            <a:avLst/>
          </a:prstGeom>
          <a:noFill/>
        </p:spPr>
        <p:txBody>
          <a:bodyPr wrap="square">
            <a:spAutoFit/>
          </a:bodyPr>
          <a:lstStyle/>
          <a:p>
            <a:pPr algn="just"/>
            <a:r>
              <a:rPr lang="en-GB" sz="1200" dirty="0"/>
              <a:t>refers to data of one entity appearing consecutively for certain periods that usually has important components such as trend, seasonal, cyclical, and noise</a:t>
            </a:r>
          </a:p>
        </p:txBody>
      </p:sp>
      <p:sp>
        <p:nvSpPr>
          <p:cNvPr id="60" name="TextBox 59">
            <a:extLst>
              <a:ext uri="{FF2B5EF4-FFF2-40B4-BE49-F238E27FC236}">
                <a16:creationId xmlns:a16="http://schemas.microsoft.com/office/drawing/2014/main" id="{53AA1E42-5ECD-05DF-EA96-60791151CDF7}"/>
              </a:ext>
            </a:extLst>
          </p:cNvPr>
          <p:cNvSpPr txBox="1"/>
          <p:nvPr/>
        </p:nvSpPr>
        <p:spPr>
          <a:xfrm>
            <a:off x="6145854" y="3609505"/>
            <a:ext cx="2943546" cy="461665"/>
          </a:xfrm>
          <a:prstGeom prst="rect">
            <a:avLst/>
          </a:prstGeom>
          <a:noFill/>
        </p:spPr>
        <p:txBody>
          <a:bodyPr wrap="square">
            <a:spAutoFit/>
          </a:bodyPr>
          <a:lstStyle/>
          <a:p>
            <a:r>
              <a:rPr lang="en-US" sz="1200" dirty="0"/>
              <a:t>Ex: Data </a:t>
            </a:r>
            <a:r>
              <a:rPr lang="en-US" sz="1200" dirty="0" err="1"/>
              <a:t>inflasi</a:t>
            </a:r>
            <a:r>
              <a:rPr lang="en-US" sz="1200" dirty="0"/>
              <a:t> Indonesia 1968M1:2024M9</a:t>
            </a:r>
            <a:endParaRPr lang="en-ID" sz="1200" dirty="0"/>
          </a:p>
        </p:txBody>
      </p:sp>
    </p:spTree>
    <p:extLst>
      <p:ext uri="{BB962C8B-B14F-4D97-AF65-F5344CB8AC3E}">
        <p14:creationId xmlns:p14="http://schemas.microsoft.com/office/powerpoint/2010/main" val="10267991"/>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1746</TotalTime>
  <Words>1341</Words>
  <Application>Microsoft Office PowerPoint</Application>
  <PresentationFormat>On-screen Show (16:9)</PresentationFormat>
  <Paragraphs>156</Paragraphs>
  <Slides>21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Courier New</vt:lpstr>
      <vt:lpstr>Quattrocento Sans</vt:lpstr>
      <vt:lpstr>Wingdings</vt:lpstr>
      <vt:lpstr>Helvetica Neue</vt:lpstr>
      <vt:lpstr>Cambria Math</vt:lpstr>
      <vt:lpstr>Proxima Nova</vt:lpstr>
      <vt:lpstr>Arial</vt:lpstr>
      <vt:lpstr>Lato</vt:lpstr>
      <vt:lpstr>Streamline</vt:lpstr>
      <vt:lpstr>Quantitative Data Structure Management and Visualization</vt:lpstr>
      <vt:lpstr>PowerPoint Presentation</vt:lpstr>
      <vt:lpstr>R and Rstudio</vt:lpstr>
      <vt:lpstr>Rstudio Interface</vt:lpstr>
      <vt:lpstr>Rstudio Interface</vt:lpstr>
      <vt:lpstr>Package and library</vt:lpstr>
      <vt:lpstr>PowerPoint Presentation</vt:lpstr>
      <vt:lpstr>Tipe Data</vt:lpstr>
      <vt:lpstr>Jenis Data</vt:lpstr>
      <vt:lpstr>Data Management</vt:lpstr>
      <vt:lpstr>Handling Missing Values</vt:lpstr>
      <vt:lpstr>Merge &amp; Append Datasets</vt:lpstr>
      <vt:lpstr>Data Viz</vt:lpstr>
      <vt:lpstr>PowerPoint Presentation</vt:lpstr>
      <vt:lpstr>Simple Operations</vt:lpstr>
      <vt:lpstr>Pipe operator “%&gt;%”</vt:lpstr>
      <vt:lpstr>Folder Management and Importing Files</vt:lpstr>
      <vt:lpstr>PowerPoint Presentation</vt:lpstr>
      <vt:lpstr>Inferential Statistics</vt:lpstr>
      <vt:lpstr>Simple Linear Regression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Pertemuan 1 - Struktur, Manajemen, dan Visualisasi Data Kuantitatif</dc:title>
  <cp:lastModifiedBy>Muhammad Akmal Farouqi</cp:lastModifiedBy>
  <cp:revision>3</cp:revision>
  <dcterms:modified xsi:type="dcterms:W3CDTF">2025-06-09T07:51:54Z</dcterms:modified>
</cp:coreProperties>
</file>